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Open Sans 1 Bold Italics" charset="1" panose="020B0806030504020204"/>
      <p:regular r:id="rId27"/>
    </p:embeddedFont>
    <p:embeddedFont>
      <p:font typeface="Open Sans 2 Bold Italics" charset="1" panose="00000000000000000000"/>
      <p:regular r:id="rId28"/>
    </p:embeddedFont>
    <p:embeddedFont>
      <p:font typeface="Lato" charset="1" panose="020F0502020204030203"/>
      <p:regular r:id="rId30"/>
    </p:embeddedFont>
    <p:embeddedFont>
      <p:font typeface="Helvetica World Bold" charset="1" panose="020B0800040000020004"/>
      <p:regular r:id="rId31"/>
    </p:embeddedFont>
    <p:embeddedFont>
      <p:font typeface="Open Sans 1" charset="1" panose="020B0606030504020204"/>
      <p:regular r:id="rId33"/>
    </p:embeddedFont>
    <p:embeddedFont>
      <p:font typeface="Open Sans 1 Bold" charset="1" panose="020B0806030504020204"/>
      <p:regular r:id="rId34"/>
    </p:embeddedFont>
    <p:embeddedFont>
      <p:font typeface="Open Sans 2 Italics" charset="1" panose="000000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fonts/font27.fntdata" Type="http://schemas.openxmlformats.org/officeDocument/2006/relationships/font"/><Relationship Id="rId28" Target="fonts/font28.fntdata" Type="http://schemas.openxmlformats.org/officeDocument/2006/relationships/font"/><Relationship Id="rId29" Target="notesSlides/notesSlide2.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notesSlides/notesSlide3.xml" Type="http://schemas.openxmlformats.org/officeDocument/2006/relationships/notesSlide"/><Relationship Id="rId33" Target="fonts/font33.fntdata" Type="http://schemas.openxmlformats.org/officeDocument/2006/relationships/font"/><Relationship Id="rId34" Target="fonts/font34.fntdata" Type="http://schemas.openxmlformats.org/officeDocument/2006/relationships/font"/><Relationship Id="rId35" Target="notesSlides/notesSlide4.xml" Type="http://schemas.openxmlformats.org/officeDocument/2006/relationships/notesSlide"/><Relationship Id="rId36" Target="notesSlides/notesSlide5.xml" Type="http://schemas.openxmlformats.org/officeDocument/2006/relationships/notesSlide"/><Relationship Id="rId37" Target="notesSlides/notesSlide6.xml" Type="http://schemas.openxmlformats.org/officeDocument/2006/relationships/notesSlide"/><Relationship Id="rId38" Target="notesSlides/notesSlide7.xml" Type="http://schemas.openxmlformats.org/officeDocument/2006/relationships/notesSlide"/><Relationship Id="rId39" Target="notesSlides/notesSlide8.xml" Type="http://schemas.openxmlformats.org/officeDocument/2006/relationships/notesSlide"/><Relationship Id="rId4" Target="theme/theme1.xml" Type="http://schemas.openxmlformats.org/officeDocument/2006/relationships/theme"/><Relationship Id="rId40" Target="notesSlides/notesSlide9.xml" Type="http://schemas.openxmlformats.org/officeDocument/2006/relationships/notesSlide"/><Relationship Id="rId41" Target="notesSlides/notesSlide10.xml" Type="http://schemas.openxmlformats.org/officeDocument/2006/relationships/notesSlide"/><Relationship Id="rId42" Target="notesSlides/notesSlide11.xml" Type="http://schemas.openxmlformats.org/officeDocument/2006/relationships/notesSlide"/><Relationship Id="rId43" Target="fonts/font43.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Présentation brève du projet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 on regarde l'utilisation de la disponibilité interieure. On voit que 52% est destinée à la consommation humaine, 14% pour les animaux et 24% au traitement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C'est d'autant plus surprenant lorsque l'on regarde la part de l'utilisation des céréales entre l'alimentation humaine et animale. La majorité est destinée aux animaux avec 56% et seulement 44% est destinée aux humains.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Dans ce projet j'interviens en tant que Data Analyst pour la FAO dans le bu d'effectuer une étude de grande ampleur sur le thème de l'alimentation et la sous-nutrition dans le monde. Je me suis occupée d'analyser les données depuis 2013 jusqu'en 2017 et j'ai repris le notebook laissé par julien avant son départ.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Pour effectuer cette analyse j'ai d'abord regardé à quelles j'ai à à ma disposition pour réaliser cette étude. Il s'agit de 4 fichiers csv comprenant la population, la disponibilité alimentaire, aide alimentaire et la sous-nutrition. S'agissant de données nous pouvons nous poser la question de savoir si la RGPD s'applique à nos données. La RGPD sert à protéger la vie privée des individus. Ici étant donnée que les données de ces fichiers ne nous permettent pas d'identifier des individus mais plutôt des populations de chaque pays et que ces données sont disponible au public. La RGPD ne s'applique pas dans ce cas. Nous pouvons donc passer à la suite de l'analyse. On passe à l'étape de chargement des données dans le notebook, on vérifie si elle s'affichent correctement, on nettoie les données et enfin nous pouvons passer à l'analyse.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Comme on peut le voir ici j'ai d'abord importé les différentes librairies qui m'ont servi à faire mon analyse avec python sur le Jupyter Notebook. Ensuite j'ai chargé les fichiers csv. Cela sert à ce que l'on puisse exploiter les donner sur le notebook grâce aux requetes.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Pour ce qui est du nettoyage de données qui est une étape essentiel avant toute analyse j'ai mis ici quelques exemples comment le remplacement des nan en 0 dans la base de donnée dispo-alimentaire, ou encore la vérification des doublons avec la fonction duplicated et la vérification des valeurs manquantes avec la fonction isna() any(). Tous ces élèments vont nous permettre d'avoir des données exploitables et plus facilement manipulable pour la suite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Comme on peut le voir ici les données ont été nettoyées et nous avons bien les 4 fichiers CSV chargée sur le Notebook.  </a:t>
            </a:r>
          </a:p>
          <a:p>
            <a:r>
              <a:rPr lang="en-US"/>
              <a:t>Nous allons donc passer à la partie analyse. La première chose que l'on a cherché à determiner a été la proportion de personens en sous nutrition en 2017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Ici on voit que plus de 535 millions de personnes à travers le monde sont touchée par la sous-nutrition. On parle de sous-nutrition lorsque la consommation alimentaire habituelles d'une personne est insuffisante pour fournir l'énergie nécessaire à une vie active et saine. Elle n'a donc pas atteint le besoin énergétique minimum. </a:t>
            </a:r>
          </a:p>
          <a:p>
            <a:r>
              <a:rPr lang="en-US"/>
              <a:t/>
            </a:r>
          </a:p>
          <a:p>
            <a:r>
              <a:rPr lang="en-US"/>
              <a:t>Cela représente en pourcentage 7.10 % de la population en 2017 ce qui est préoccupant car cela équivaut à une personne sur 14 qui ne mange pas suffisamment. </a:t>
            </a:r>
          </a:p>
          <a:p>
            <a:r>
              <a:rPr lang="en-US"/>
              <a:t>Ce chiffre est d'autant plus élevé lorsque l'on regarde le nombre théorique de personnes qui pourraient être nourries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Plus de 8 milliards de personnes pourrait en théorie etre nourries. Avec une population mondiale d'un peu plus de 7 milliards cela représente en pourcentage 115 %.</a:t>
            </a:r>
          </a:p>
          <a:p>
            <a:r>
              <a:rPr lang="en-US"/>
              <a:t>Ce calcul comprend l'alimentation d'origine animale mais également végétale. Mais si on regarde uniquement les végétaux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 remarque que c'est presque 7 milliards de personnes qui peuvent être nourries. Avec uniquement les végétaux soit 94% de la population mondiale. C'est encore une fois un chiffre très élévé qui est un indicateur que le problème de la sous-nutrition n'est pas la production végétale mondiale. Car on voit que cela suffit à subvenir aux bensoins de la popualtion mondiale mais plutot des problème aux niveaux de la distribution de ces aliments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35.png" Type="http://schemas.openxmlformats.org/officeDocument/2006/relationships/image"/><Relationship Id="rId4" Target="../media/image3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svg" Type="http://schemas.openxmlformats.org/officeDocument/2006/relationships/image"/><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jpeg" Type="http://schemas.openxmlformats.org/officeDocument/2006/relationships/image"/><Relationship Id="rId9" Target="../media/image4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jpe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7.png" Type="http://schemas.openxmlformats.org/officeDocument/2006/relationships/image"/><Relationship Id="rId4"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4.jpe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9.jpeg" Type="http://schemas.openxmlformats.org/officeDocument/2006/relationships/image"/><Relationship Id="rId4" Target="../media/image20.jpe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54" y="0"/>
            <a:ext cx="18286123" cy="10287000"/>
          </a:xfrm>
          <a:custGeom>
            <a:avLst/>
            <a:gdLst/>
            <a:ahLst/>
            <a:cxnLst/>
            <a:rect r="r" b="b" t="t" l="l"/>
            <a:pathLst>
              <a:path h="10287000" w="18286123">
                <a:moveTo>
                  <a:pt x="0" y="0"/>
                </a:moveTo>
                <a:lnTo>
                  <a:pt x="18286123" y="0"/>
                </a:lnTo>
                <a:lnTo>
                  <a:pt x="18286123" y="10287000"/>
                </a:lnTo>
                <a:lnTo>
                  <a:pt x="0" y="10287000"/>
                </a:lnTo>
                <a:lnTo>
                  <a:pt x="0" y="0"/>
                </a:lnTo>
                <a:close/>
              </a:path>
            </a:pathLst>
          </a:custGeom>
          <a:blipFill>
            <a:blip r:embed="rId3">
              <a:alphaModFix amt="70000"/>
            </a:blip>
            <a:stretch>
              <a:fillRect l="0" t="-2594" r="0" b="-57833"/>
            </a:stretch>
          </a:blipFill>
        </p:spPr>
      </p:sp>
      <p:sp>
        <p:nvSpPr>
          <p:cNvPr name="AutoShape 3" id="3"/>
          <p:cNvSpPr/>
          <p:nvPr/>
        </p:nvSpPr>
        <p:spPr>
          <a:xfrm flipV="true">
            <a:off x="6773345" y="8378637"/>
            <a:ext cx="4840839"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5400000">
            <a:off x="15522779" y="7518025"/>
            <a:ext cx="1736521" cy="1740275"/>
            <a:chOff x="0" y="0"/>
            <a:chExt cx="2315362" cy="2320367"/>
          </a:xfrm>
        </p:grpSpPr>
        <p:grpSp>
          <p:nvGrpSpPr>
            <p:cNvPr name="Group 5" id="5"/>
            <p:cNvGrpSpPr/>
            <p:nvPr/>
          </p:nvGrpSpPr>
          <p:grpSpPr>
            <a:xfrm rot="0">
              <a:off x="1420986" y="0"/>
              <a:ext cx="183882" cy="183969"/>
              <a:chOff x="0" y="0"/>
              <a:chExt cx="1811417" cy="1812273"/>
            </a:xfrm>
          </p:grpSpPr>
          <p:sp>
            <p:nvSpPr>
              <p:cNvPr name="Freeform 6" id="6"/>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7" id="7"/>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8" id="8"/>
            <p:cNvGrpSpPr/>
            <p:nvPr/>
          </p:nvGrpSpPr>
          <p:grpSpPr>
            <a:xfrm rot="0">
              <a:off x="1420986" y="708765"/>
              <a:ext cx="183882" cy="183969"/>
              <a:chOff x="0" y="0"/>
              <a:chExt cx="1811417" cy="1812273"/>
            </a:xfrm>
          </p:grpSpPr>
          <p:sp>
            <p:nvSpPr>
              <p:cNvPr name="Freeform 9" id="9"/>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10" id="10"/>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11" id="11"/>
            <p:cNvGrpSpPr/>
            <p:nvPr/>
          </p:nvGrpSpPr>
          <p:grpSpPr>
            <a:xfrm rot="0">
              <a:off x="1420935" y="1419311"/>
              <a:ext cx="183882" cy="183969"/>
              <a:chOff x="0" y="0"/>
              <a:chExt cx="1811417" cy="1812273"/>
            </a:xfrm>
          </p:grpSpPr>
          <p:sp>
            <p:nvSpPr>
              <p:cNvPr name="Freeform 12" id="12"/>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13" id="13"/>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14" id="14"/>
            <p:cNvGrpSpPr/>
            <p:nvPr/>
          </p:nvGrpSpPr>
          <p:grpSpPr>
            <a:xfrm rot="0">
              <a:off x="710493" y="0"/>
              <a:ext cx="183882" cy="183969"/>
              <a:chOff x="0" y="0"/>
              <a:chExt cx="1811417" cy="1812273"/>
            </a:xfrm>
          </p:grpSpPr>
          <p:sp>
            <p:nvSpPr>
              <p:cNvPr name="Freeform 15" id="15"/>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16" id="16"/>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17" id="17"/>
            <p:cNvGrpSpPr/>
            <p:nvPr/>
          </p:nvGrpSpPr>
          <p:grpSpPr>
            <a:xfrm rot="0">
              <a:off x="710493" y="708765"/>
              <a:ext cx="183882" cy="183969"/>
              <a:chOff x="0" y="0"/>
              <a:chExt cx="1811417" cy="1812273"/>
            </a:xfrm>
          </p:grpSpPr>
          <p:sp>
            <p:nvSpPr>
              <p:cNvPr name="Freeform 18" id="18"/>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19" id="19"/>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20" id="20"/>
            <p:cNvGrpSpPr/>
            <p:nvPr/>
          </p:nvGrpSpPr>
          <p:grpSpPr>
            <a:xfrm rot="0">
              <a:off x="0" y="0"/>
              <a:ext cx="183882" cy="183969"/>
              <a:chOff x="0" y="0"/>
              <a:chExt cx="1811417" cy="1812273"/>
            </a:xfrm>
          </p:grpSpPr>
          <p:sp>
            <p:nvSpPr>
              <p:cNvPr name="Freeform 21" id="21"/>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22" id="22"/>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23" id="23"/>
            <p:cNvGrpSpPr/>
            <p:nvPr/>
          </p:nvGrpSpPr>
          <p:grpSpPr>
            <a:xfrm rot="0">
              <a:off x="2131479" y="0"/>
              <a:ext cx="183882" cy="183969"/>
              <a:chOff x="0" y="0"/>
              <a:chExt cx="1811417" cy="1812273"/>
            </a:xfrm>
          </p:grpSpPr>
          <p:sp>
            <p:nvSpPr>
              <p:cNvPr name="Freeform 24" id="24"/>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25" id="25"/>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26" id="26"/>
            <p:cNvGrpSpPr/>
            <p:nvPr/>
          </p:nvGrpSpPr>
          <p:grpSpPr>
            <a:xfrm rot="0">
              <a:off x="2131479" y="708765"/>
              <a:ext cx="183882" cy="183969"/>
              <a:chOff x="0" y="0"/>
              <a:chExt cx="1811417" cy="1812273"/>
            </a:xfrm>
          </p:grpSpPr>
          <p:sp>
            <p:nvSpPr>
              <p:cNvPr name="Freeform 27" id="27"/>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28" id="28"/>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29" id="29"/>
            <p:cNvGrpSpPr/>
            <p:nvPr/>
          </p:nvGrpSpPr>
          <p:grpSpPr>
            <a:xfrm rot="0">
              <a:off x="2131428" y="1419311"/>
              <a:ext cx="183882" cy="183969"/>
              <a:chOff x="0" y="0"/>
              <a:chExt cx="1811417" cy="1812273"/>
            </a:xfrm>
          </p:grpSpPr>
          <p:sp>
            <p:nvSpPr>
              <p:cNvPr name="Freeform 30" id="30"/>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31" id="31"/>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32" id="32"/>
            <p:cNvGrpSpPr/>
            <p:nvPr/>
          </p:nvGrpSpPr>
          <p:grpSpPr>
            <a:xfrm rot="0">
              <a:off x="2131428" y="2136398"/>
              <a:ext cx="183882" cy="183969"/>
              <a:chOff x="0" y="0"/>
              <a:chExt cx="1811417" cy="1812273"/>
            </a:xfrm>
          </p:grpSpPr>
          <p:sp>
            <p:nvSpPr>
              <p:cNvPr name="Freeform 33" id="33"/>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34" id="34"/>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sp>
        <p:nvSpPr>
          <p:cNvPr name="Freeform 35" id="35"/>
          <p:cNvSpPr/>
          <p:nvPr/>
        </p:nvSpPr>
        <p:spPr>
          <a:xfrm flipH="false" flipV="false" rot="0">
            <a:off x="2084931" y="3189358"/>
            <a:ext cx="14306108" cy="3627234"/>
          </a:xfrm>
          <a:custGeom>
            <a:avLst/>
            <a:gdLst/>
            <a:ahLst/>
            <a:cxnLst/>
            <a:rect r="r" b="b" t="t" l="l"/>
            <a:pathLst>
              <a:path h="3627234" w="14306108">
                <a:moveTo>
                  <a:pt x="0" y="0"/>
                </a:moveTo>
                <a:lnTo>
                  <a:pt x="14306108" y="0"/>
                </a:lnTo>
                <a:lnTo>
                  <a:pt x="14306108" y="3627234"/>
                </a:lnTo>
                <a:lnTo>
                  <a:pt x="0" y="3627234"/>
                </a:lnTo>
                <a:lnTo>
                  <a:pt x="0" y="0"/>
                </a:lnTo>
                <a:close/>
              </a:path>
            </a:pathLst>
          </a:custGeom>
          <a:blipFill>
            <a:blip r:embed="rId4"/>
            <a:stretch>
              <a:fillRect l="0" t="-9799" r="0" b="-11759"/>
            </a:stretch>
          </a:blipFill>
        </p:spPr>
      </p:sp>
      <p:grpSp>
        <p:nvGrpSpPr>
          <p:cNvPr name="Group 36" id="36"/>
          <p:cNvGrpSpPr/>
          <p:nvPr/>
        </p:nvGrpSpPr>
        <p:grpSpPr>
          <a:xfrm rot="0">
            <a:off x="93985" y="364830"/>
            <a:ext cx="18194015" cy="1271953"/>
            <a:chOff x="0" y="0"/>
            <a:chExt cx="4791839" cy="335000"/>
          </a:xfrm>
        </p:grpSpPr>
        <p:sp>
          <p:nvSpPr>
            <p:cNvPr name="Freeform 37" id="37"/>
            <p:cNvSpPr/>
            <p:nvPr/>
          </p:nvSpPr>
          <p:spPr>
            <a:xfrm flipH="false" flipV="false" rot="0">
              <a:off x="0" y="0"/>
              <a:ext cx="4791839" cy="335000"/>
            </a:xfrm>
            <a:custGeom>
              <a:avLst/>
              <a:gdLst/>
              <a:ahLst/>
              <a:cxnLst/>
              <a:rect r="r" b="b" t="t" l="l"/>
              <a:pathLst>
                <a:path h="335000" w="4791839">
                  <a:moveTo>
                    <a:pt x="0" y="0"/>
                  </a:moveTo>
                  <a:lnTo>
                    <a:pt x="4791839" y="0"/>
                  </a:lnTo>
                  <a:lnTo>
                    <a:pt x="4791839" y="335000"/>
                  </a:lnTo>
                  <a:lnTo>
                    <a:pt x="0" y="335000"/>
                  </a:lnTo>
                  <a:close/>
                </a:path>
              </a:pathLst>
            </a:custGeom>
            <a:solidFill>
              <a:srgbClr val="A2C6CF">
                <a:alpha val="64706"/>
              </a:srgbClr>
            </a:solidFill>
          </p:spPr>
        </p:sp>
        <p:sp>
          <p:nvSpPr>
            <p:cNvPr name="TextBox 38" id="38"/>
            <p:cNvSpPr txBox="true"/>
            <p:nvPr/>
          </p:nvSpPr>
          <p:spPr>
            <a:xfrm>
              <a:off x="0" y="-57150"/>
              <a:ext cx="4791839" cy="392150"/>
            </a:xfrm>
            <a:prstGeom prst="rect">
              <a:avLst/>
            </a:prstGeom>
          </p:spPr>
          <p:txBody>
            <a:bodyPr anchor="ctr" rtlCol="false" tIns="50800" lIns="50800" bIns="50800" rIns="50800"/>
            <a:lstStyle/>
            <a:p>
              <a:pPr algn="ctr">
                <a:lnSpc>
                  <a:spcPts val="3639"/>
                </a:lnSpc>
              </a:pPr>
              <a:r>
                <a:rPr lang="en-US" b="true" sz="2599" i="true">
                  <a:solidFill>
                    <a:srgbClr val="27547D">
                      <a:alpha val="64706"/>
                    </a:srgbClr>
                  </a:solidFill>
                  <a:latin typeface="Open Sans 1 Bold Italics"/>
                  <a:ea typeface="Open Sans 1 Bold Italics"/>
                  <a:cs typeface="Open Sans 1 Bold Italics"/>
                  <a:sym typeface="Open Sans 1 Bold Italics"/>
                </a:rPr>
                <a:t>Projet 4: Réalisez une étude de santé publique </a:t>
              </a:r>
            </a:p>
          </p:txBody>
        </p:sp>
      </p:grpSp>
      <p:sp>
        <p:nvSpPr>
          <p:cNvPr name="TextBox 39" id="39"/>
          <p:cNvSpPr txBox="true"/>
          <p:nvPr/>
        </p:nvSpPr>
        <p:spPr>
          <a:xfrm rot="0">
            <a:off x="4456748" y="7472246"/>
            <a:ext cx="9374504" cy="580361"/>
          </a:xfrm>
          <a:prstGeom prst="rect">
            <a:avLst/>
          </a:prstGeom>
        </p:spPr>
        <p:txBody>
          <a:bodyPr anchor="t" rtlCol="false" tIns="0" lIns="0" bIns="0" rIns="0">
            <a:spAutoFit/>
          </a:bodyPr>
          <a:lstStyle/>
          <a:p>
            <a:pPr algn="ctr">
              <a:lnSpc>
                <a:spcPts val="4759"/>
              </a:lnSpc>
            </a:pPr>
            <a:r>
              <a:rPr lang="en-US" b="true" sz="3399" i="true">
                <a:solidFill>
                  <a:srgbClr val="00247D"/>
                </a:solidFill>
                <a:latin typeface="Open Sans 2 Bold Italics"/>
                <a:ea typeface="Open Sans 2 Bold Italics"/>
                <a:cs typeface="Open Sans 2 Bold Italics"/>
                <a:sym typeface="Open Sans 2 Bold Italics"/>
              </a:rPr>
              <a:t>“Construire un monde libéré de la faim”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40275" cy="1736521"/>
            <a:chOff x="0" y="0"/>
            <a:chExt cx="2320367" cy="2315362"/>
          </a:xfrm>
        </p:grpSpPr>
        <p:grpSp>
          <p:nvGrpSpPr>
            <p:cNvPr name="Group 3" id="3"/>
            <p:cNvGrpSpPr/>
            <p:nvPr/>
          </p:nvGrpSpPr>
          <p:grpSpPr>
            <a:xfrm rot="-5400000">
              <a:off x="43" y="710450"/>
              <a:ext cx="183882" cy="183969"/>
              <a:chOff x="0" y="0"/>
              <a:chExt cx="1811417" cy="1812273"/>
            </a:xfrm>
          </p:grpSpPr>
          <p:sp>
            <p:nvSpPr>
              <p:cNvPr name="Freeform 4" id="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 id="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6" id="6"/>
            <p:cNvGrpSpPr/>
            <p:nvPr/>
          </p:nvGrpSpPr>
          <p:grpSpPr>
            <a:xfrm rot="-5400000">
              <a:off x="708808" y="710450"/>
              <a:ext cx="183882" cy="183969"/>
              <a:chOff x="0" y="0"/>
              <a:chExt cx="1811417" cy="1812273"/>
            </a:xfrm>
          </p:grpSpPr>
          <p:sp>
            <p:nvSpPr>
              <p:cNvPr name="Freeform 7" id="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8" id="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9" id="9"/>
            <p:cNvGrpSpPr/>
            <p:nvPr/>
          </p:nvGrpSpPr>
          <p:grpSpPr>
            <a:xfrm rot="-5400000">
              <a:off x="1419354" y="710501"/>
              <a:ext cx="183882" cy="183969"/>
              <a:chOff x="0" y="0"/>
              <a:chExt cx="1811417" cy="1812273"/>
            </a:xfrm>
          </p:grpSpPr>
          <p:sp>
            <p:nvSpPr>
              <p:cNvPr name="Freeform 10" id="1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1" id="1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2" id="12"/>
            <p:cNvGrpSpPr/>
            <p:nvPr/>
          </p:nvGrpSpPr>
          <p:grpSpPr>
            <a:xfrm rot="-5400000">
              <a:off x="43" y="1420943"/>
              <a:ext cx="183882" cy="183969"/>
              <a:chOff x="0" y="0"/>
              <a:chExt cx="1811417" cy="1812273"/>
            </a:xfrm>
          </p:grpSpPr>
          <p:sp>
            <p:nvSpPr>
              <p:cNvPr name="Freeform 13" id="1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4" id="1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5" id="15"/>
            <p:cNvGrpSpPr/>
            <p:nvPr/>
          </p:nvGrpSpPr>
          <p:grpSpPr>
            <a:xfrm rot="-5400000">
              <a:off x="708808" y="1420943"/>
              <a:ext cx="183882" cy="183969"/>
              <a:chOff x="0" y="0"/>
              <a:chExt cx="1811417" cy="1812273"/>
            </a:xfrm>
          </p:grpSpPr>
          <p:sp>
            <p:nvSpPr>
              <p:cNvPr name="Freeform 16" id="1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7" id="1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8" id="18"/>
            <p:cNvGrpSpPr/>
            <p:nvPr/>
          </p:nvGrpSpPr>
          <p:grpSpPr>
            <a:xfrm rot="-5400000">
              <a:off x="43" y="2131436"/>
              <a:ext cx="183882" cy="183969"/>
              <a:chOff x="0" y="0"/>
              <a:chExt cx="1811417" cy="1812273"/>
            </a:xfrm>
          </p:grpSpPr>
          <p:sp>
            <p:nvSpPr>
              <p:cNvPr name="Freeform 19" id="1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0" id="2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1" id="21"/>
            <p:cNvGrpSpPr/>
            <p:nvPr/>
          </p:nvGrpSpPr>
          <p:grpSpPr>
            <a:xfrm rot="-5400000">
              <a:off x="43" y="-43"/>
              <a:ext cx="183882" cy="183969"/>
              <a:chOff x="0" y="0"/>
              <a:chExt cx="1811417" cy="1812273"/>
            </a:xfrm>
          </p:grpSpPr>
          <p:sp>
            <p:nvSpPr>
              <p:cNvPr name="Freeform 22" id="2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3" id="2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4" id="24"/>
            <p:cNvGrpSpPr/>
            <p:nvPr/>
          </p:nvGrpSpPr>
          <p:grpSpPr>
            <a:xfrm rot="-5400000">
              <a:off x="708808" y="-43"/>
              <a:ext cx="183882" cy="183969"/>
              <a:chOff x="0" y="0"/>
              <a:chExt cx="1811417" cy="1812273"/>
            </a:xfrm>
          </p:grpSpPr>
          <p:sp>
            <p:nvSpPr>
              <p:cNvPr name="Freeform 25" id="2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6" id="2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7" id="27"/>
            <p:cNvGrpSpPr/>
            <p:nvPr/>
          </p:nvGrpSpPr>
          <p:grpSpPr>
            <a:xfrm rot="-5400000">
              <a:off x="1419354" y="8"/>
              <a:ext cx="183882" cy="183969"/>
              <a:chOff x="0" y="0"/>
              <a:chExt cx="1811417" cy="1812273"/>
            </a:xfrm>
          </p:grpSpPr>
          <p:sp>
            <p:nvSpPr>
              <p:cNvPr name="Freeform 28" id="2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9" id="2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0" id="30"/>
            <p:cNvGrpSpPr/>
            <p:nvPr/>
          </p:nvGrpSpPr>
          <p:grpSpPr>
            <a:xfrm rot="-5400000">
              <a:off x="2136441" y="8"/>
              <a:ext cx="183882" cy="183969"/>
              <a:chOff x="0" y="0"/>
              <a:chExt cx="1811417" cy="1812273"/>
            </a:xfrm>
          </p:grpSpPr>
          <p:sp>
            <p:nvSpPr>
              <p:cNvPr name="Freeform 31" id="3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2" id="3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grpSp>
        <p:nvGrpSpPr>
          <p:cNvPr name="Group 33" id="33"/>
          <p:cNvGrpSpPr/>
          <p:nvPr/>
        </p:nvGrpSpPr>
        <p:grpSpPr>
          <a:xfrm rot="0">
            <a:off x="16551479" y="0"/>
            <a:ext cx="1736521" cy="1740275"/>
            <a:chOff x="0" y="0"/>
            <a:chExt cx="2315362" cy="2320367"/>
          </a:xfrm>
        </p:grpSpPr>
        <p:grpSp>
          <p:nvGrpSpPr>
            <p:cNvPr name="Group 34" id="34"/>
            <p:cNvGrpSpPr/>
            <p:nvPr/>
          </p:nvGrpSpPr>
          <p:grpSpPr>
            <a:xfrm rot="0">
              <a:off x="1420986" y="0"/>
              <a:ext cx="183882" cy="183969"/>
              <a:chOff x="0" y="0"/>
              <a:chExt cx="1811417" cy="1812273"/>
            </a:xfrm>
          </p:grpSpPr>
          <p:sp>
            <p:nvSpPr>
              <p:cNvPr name="Freeform 35" id="3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6" id="3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7" id="37"/>
            <p:cNvGrpSpPr/>
            <p:nvPr/>
          </p:nvGrpSpPr>
          <p:grpSpPr>
            <a:xfrm rot="0">
              <a:off x="1420986" y="708765"/>
              <a:ext cx="183882" cy="183969"/>
              <a:chOff x="0" y="0"/>
              <a:chExt cx="1811417" cy="1812273"/>
            </a:xfrm>
          </p:grpSpPr>
          <p:sp>
            <p:nvSpPr>
              <p:cNvPr name="Freeform 38" id="3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9" id="3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0" id="40"/>
            <p:cNvGrpSpPr/>
            <p:nvPr/>
          </p:nvGrpSpPr>
          <p:grpSpPr>
            <a:xfrm rot="0">
              <a:off x="1420935" y="1419311"/>
              <a:ext cx="183882" cy="183969"/>
              <a:chOff x="0" y="0"/>
              <a:chExt cx="1811417" cy="1812273"/>
            </a:xfrm>
          </p:grpSpPr>
          <p:sp>
            <p:nvSpPr>
              <p:cNvPr name="Freeform 41" id="4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2" id="4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3" id="43"/>
            <p:cNvGrpSpPr/>
            <p:nvPr/>
          </p:nvGrpSpPr>
          <p:grpSpPr>
            <a:xfrm rot="0">
              <a:off x="710493" y="0"/>
              <a:ext cx="183882" cy="183969"/>
              <a:chOff x="0" y="0"/>
              <a:chExt cx="1811417" cy="1812273"/>
            </a:xfrm>
          </p:grpSpPr>
          <p:sp>
            <p:nvSpPr>
              <p:cNvPr name="Freeform 44" id="4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5" id="4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6" id="46"/>
            <p:cNvGrpSpPr/>
            <p:nvPr/>
          </p:nvGrpSpPr>
          <p:grpSpPr>
            <a:xfrm rot="0">
              <a:off x="710493" y="708765"/>
              <a:ext cx="183882" cy="183969"/>
              <a:chOff x="0" y="0"/>
              <a:chExt cx="1811417" cy="1812273"/>
            </a:xfrm>
          </p:grpSpPr>
          <p:sp>
            <p:nvSpPr>
              <p:cNvPr name="Freeform 47" id="4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8" id="4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9" id="49"/>
            <p:cNvGrpSpPr/>
            <p:nvPr/>
          </p:nvGrpSpPr>
          <p:grpSpPr>
            <a:xfrm rot="0">
              <a:off x="0" y="0"/>
              <a:ext cx="183882" cy="183969"/>
              <a:chOff x="0" y="0"/>
              <a:chExt cx="1811417" cy="1812273"/>
            </a:xfrm>
          </p:grpSpPr>
          <p:sp>
            <p:nvSpPr>
              <p:cNvPr name="Freeform 50" id="5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1" id="5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2" id="52"/>
            <p:cNvGrpSpPr/>
            <p:nvPr/>
          </p:nvGrpSpPr>
          <p:grpSpPr>
            <a:xfrm rot="0">
              <a:off x="2131479" y="0"/>
              <a:ext cx="183882" cy="183969"/>
              <a:chOff x="0" y="0"/>
              <a:chExt cx="1811417" cy="1812273"/>
            </a:xfrm>
          </p:grpSpPr>
          <p:sp>
            <p:nvSpPr>
              <p:cNvPr name="Freeform 53" id="5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4" id="5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5" id="55"/>
            <p:cNvGrpSpPr/>
            <p:nvPr/>
          </p:nvGrpSpPr>
          <p:grpSpPr>
            <a:xfrm rot="0">
              <a:off x="2131479" y="708765"/>
              <a:ext cx="183882" cy="183969"/>
              <a:chOff x="0" y="0"/>
              <a:chExt cx="1811417" cy="1812273"/>
            </a:xfrm>
          </p:grpSpPr>
          <p:sp>
            <p:nvSpPr>
              <p:cNvPr name="Freeform 56" id="5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7" id="5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8" id="58"/>
            <p:cNvGrpSpPr/>
            <p:nvPr/>
          </p:nvGrpSpPr>
          <p:grpSpPr>
            <a:xfrm rot="0">
              <a:off x="2131428" y="1419311"/>
              <a:ext cx="183882" cy="183969"/>
              <a:chOff x="0" y="0"/>
              <a:chExt cx="1811417" cy="1812273"/>
            </a:xfrm>
          </p:grpSpPr>
          <p:sp>
            <p:nvSpPr>
              <p:cNvPr name="Freeform 59" id="5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0" id="6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61" id="61"/>
            <p:cNvGrpSpPr/>
            <p:nvPr/>
          </p:nvGrpSpPr>
          <p:grpSpPr>
            <a:xfrm rot="0">
              <a:off x="2131428" y="2136398"/>
              <a:ext cx="183882" cy="183969"/>
              <a:chOff x="0" y="0"/>
              <a:chExt cx="1811417" cy="1812273"/>
            </a:xfrm>
          </p:grpSpPr>
          <p:sp>
            <p:nvSpPr>
              <p:cNvPr name="Freeform 62" id="6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3" id="6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grpSp>
        <p:nvGrpSpPr>
          <p:cNvPr name="Group 64" id="64"/>
          <p:cNvGrpSpPr/>
          <p:nvPr/>
        </p:nvGrpSpPr>
        <p:grpSpPr>
          <a:xfrm rot="0">
            <a:off x="17349683" y="9772650"/>
            <a:ext cx="423967" cy="427585"/>
            <a:chOff x="0" y="0"/>
            <a:chExt cx="205716" cy="207472"/>
          </a:xfrm>
        </p:grpSpPr>
        <p:sp>
          <p:nvSpPr>
            <p:cNvPr name="Freeform 65" id="65"/>
            <p:cNvSpPr/>
            <p:nvPr/>
          </p:nvSpPr>
          <p:spPr>
            <a:xfrm flipH="false" flipV="false" rot="0">
              <a:off x="0" y="0"/>
              <a:ext cx="205716" cy="207472"/>
            </a:xfrm>
            <a:custGeom>
              <a:avLst/>
              <a:gdLst/>
              <a:ahLst/>
              <a:cxnLst/>
              <a:rect r="r" b="b" t="t" l="l"/>
              <a:pathLst>
                <a:path h="207472" w="205716">
                  <a:moveTo>
                    <a:pt x="0" y="0"/>
                  </a:moveTo>
                  <a:lnTo>
                    <a:pt x="205716" y="0"/>
                  </a:lnTo>
                  <a:lnTo>
                    <a:pt x="205716" y="207472"/>
                  </a:lnTo>
                  <a:lnTo>
                    <a:pt x="0" y="207472"/>
                  </a:lnTo>
                  <a:close/>
                </a:path>
              </a:pathLst>
            </a:custGeom>
            <a:solidFill>
              <a:srgbClr val="DAE3E7"/>
            </a:solidFill>
          </p:spPr>
        </p:sp>
        <p:sp>
          <p:nvSpPr>
            <p:cNvPr name="TextBox 66" id="66"/>
            <p:cNvSpPr txBox="true"/>
            <p:nvPr/>
          </p:nvSpPr>
          <p:spPr>
            <a:xfrm>
              <a:off x="0" y="-38100"/>
              <a:ext cx="205716" cy="245572"/>
            </a:xfrm>
            <a:prstGeom prst="rect">
              <a:avLst/>
            </a:prstGeom>
          </p:spPr>
          <p:txBody>
            <a:bodyPr anchor="ctr" rtlCol="false" tIns="50800" lIns="50800" bIns="50800" rIns="50800"/>
            <a:lstStyle/>
            <a:p>
              <a:pPr algn="ctr">
                <a:lnSpc>
                  <a:spcPts val="2100"/>
                </a:lnSpc>
              </a:pPr>
              <a:r>
                <a:rPr lang="en-US" sz="1500">
                  <a:solidFill>
                    <a:srgbClr val="000000"/>
                  </a:solidFill>
                  <a:latin typeface="Lato"/>
                  <a:ea typeface="Lato"/>
                  <a:cs typeface="Lato"/>
                  <a:sym typeface="Lato"/>
                </a:rPr>
                <a:t>10</a:t>
              </a:r>
            </a:p>
          </p:txBody>
        </p:sp>
      </p:grpSp>
      <p:grpSp>
        <p:nvGrpSpPr>
          <p:cNvPr name="Group 67" id="67"/>
          <p:cNvGrpSpPr/>
          <p:nvPr/>
        </p:nvGrpSpPr>
        <p:grpSpPr>
          <a:xfrm rot="5400000">
            <a:off x="5421978" y="-3245150"/>
            <a:ext cx="7444044" cy="18288000"/>
            <a:chOff x="0" y="0"/>
            <a:chExt cx="1960571" cy="4816593"/>
          </a:xfrm>
        </p:grpSpPr>
        <p:sp>
          <p:nvSpPr>
            <p:cNvPr name="Freeform 68" id="68"/>
            <p:cNvSpPr/>
            <p:nvPr/>
          </p:nvSpPr>
          <p:spPr>
            <a:xfrm flipH="false" flipV="false" rot="0">
              <a:off x="0" y="0"/>
              <a:ext cx="1960571" cy="4816592"/>
            </a:xfrm>
            <a:custGeom>
              <a:avLst/>
              <a:gdLst/>
              <a:ahLst/>
              <a:cxnLst/>
              <a:rect r="r" b="b" t="t" l="l"/>
              <a:pathLst>
                <a:path h="4816592" w="1960571">
                  <a:moveTo>
                    <a:pt x="0" y="0"/>
                  </a:moveTo>
                  <a:lnTo>
                    <a:pt x="1960571" y="0"/>
                  </a:lnTo>
                  <a:lnTo>
                    <a:pt x="1960571" y="4816592"/>
                  </a:lnTo>
                  <a:lnTo>
                    <a:pt x="0" y="4816592"/>
                  </a:lnTo>
                  <a:close/>
                </a:path>
              </a:pathLst>
            </a:custGeom>
            <a:solidFill>
              <a:srgbClr val="DAE3E7"/>
            </a:solidFill>
          </p:spPr>
        </p:sp>
        <p:sp>
          <p:nvSpPr>
            <p:cNvPr name="TextBox 69" id="69"/>
            <p:cNvSpPr txBox="true"/>
            <p:nvPr/>
          </p:nvSpPr>
          <p:spPr>
            <a:xfrm>
              <a:off x="0" y="-38100"/>
              <a:ext cx="1960571" cy="4854693"/>
            </a:xfrm>
            <a:prstGeom prst="rect">
              <a:avLst/>
            </a:prstGeom>
          </p:spPr>
          <p:txBody>
            <a:bodyPr anchor="ctr" rtlCol="false" tIns="50800" lIns="50800" bIns="50800" rIns="50800"/>
            <a:lstStyle/>
            <a:p>
              <a:pPr algn="ctr">
                <a:lnSpc>
                  <a:spcPts val="2659"/>
                </a:lnSpc>
                <a:spcBef>
                  <a:spcPct val="0"/>
                </a:spcBef>
              </a:pPr>
            </a:p>
          </p:txBody>
        </p:sp>
      </p:grpSp>
      <p:sp>
        <p:nvSpPr>
          <p:cNvPr name="Freeform 70" id="70"/>
          <p:cNvSpPr/>
          <p:nvPr/>
        </p:nvSpPr>
        <p:spPr>
          <a:xfrm flipH="false" flipV="false" rot="0">
            <a:off x="5455556" y="2176828"/>
            <a:ext cx="7376888" cy="7444044"/>
          </a:xfrm>
          <a:custGeom>
            <a:avLst/>
            <a:gdLst/>
            <a:ahLst/>
            <a:cxnLst/>
            <a:rect r="r" b="b" t="t" l="l"/>
            <a:pathLst>
              <a:path h="7444044" w="7376888">
                <a:moveTo>
                  <a:pt x="0" y="0"/>
                </a:moveTo>
                <a:lnTo>
                  <a:pt x="7376888" y="0"/>
                </a:lnTo>
                <a:lnTo>
                  <a:pt x="7376888" y="7444044"/>
                </a:lnTo>
                <a:lnTo>
                  <a:pt x="0" y="7444044"/>
                </a:lnTo>
                <a:lnTo>
                  <a:pt x="0" y="0"/>
                </a:lnTo>
                <a:close/>
              </a:path>
            </a:pathLst>
          </a:custGeom>
          <a:blipFill>
            <a:blip r:embed="rId3"/>
            <a:stretch>
              <a:fillRect l="0" t="0" r="-5802" b="0"/>
            </a:stretch>
          </a:blipFill>
        </p:spPr>
      </p:sp>
      <p:sp>
        <p:nvSpPr>
          <p:cNvPr name="TextBox 71" id="71"/>
          <p:cNvSpPr txBox="true"/>
          <p:nvPr/>
        </p:nvSpPr>
        <p:spPr>
          <a:xfrm rot="0">
            <a:off x="2640069" y="812988"/>
            <a:ext cx="6956149" cy="520173"/>
          </a:xfrm>
          <a:prstGeom prst="rect">
            <a:avLst/>
          </a:prstGeom>
        </p:spPr>
        <p:txBody>
          <a:bodyPr anchor="t" rtlCol="false" tIns="0" lIns="0" bIns="0" rIns="0">
            <a:spAutoFit/>
          </a:bodyPr>
          <a:lstStyle/>
          <a:p>
            <a:pPr algn="ctr">
              <a:lnSpc>
                <a:spcPts val="3919"/>
              </a:lnSpc>
            </a:pPr>
            <a:r>
              <a:rPr lang="en-US" b="true" sz="2799" spc="-92">
                <a:solidFill>
                  <a:srgbClr val="436271"/>
                </a:solidFill>
                <a:latin typeface="Helvetica World Bold"/>
                <a:ea typeface="Helvetica World Bold"/>
                <a:cs typeface="Helvetica World Bold"/>
                <a:sym typeface="Helvetica World Bold"/>
              </a:rPr>
              <a:t>4) Répartition de la disponibilité intérieure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40275" cy="1736521"/>
            <a:chOff x="0" y="0"/>
            <a:chExt cx="2320367" cy="2315362"/>
          </a:xfrm>
        </p:grpSpPr>
        <p:grpSp>
          <p:nvGrpSpPr>
            <p:cNvPr name="Group 3" id="3"/>
            <p:cNvGrpSpPr/>
            <p:nvPr/>
          </p:nvGrpSpPr>
          <p:grpSpPr>
            <a:xfrm rot="-5400000">
              <a:off x="43" y="710450"/>
              <a:ext cx="183882" cy="183969"/>
              <a:chOff x="0" y="0"/>
              <a:chExt cx="1811417" cy="1812273"/>
            </a:xfrm>
          </p:grpSpPr>
          <p:sp>
            <p:nvSpPr>
              <p:cNvPr name="Freeform 4" id="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 id="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6" id="6"/>
            <p:cNvGrpSpPr/>
            <p:nvPr/>
          </p:nvGrpSpPr>
          <p:grpSpPr>
            <a:xfrm rot="-5400000">
              <a:off x="708808" y="710450"/>
              <a:ext cx="183882" cy="183969"/>
              <a:chOff x="0" y="0"/>
              <a:chExt cx="1811417" cy="1812273"/>
            </a:xfrm>
          </p:grpSpPr>
          <p:sp>
            <p:nvSpPr>
              <p:cNvPr name="Freeform 7" id="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8" id="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9" id="9"/>
            <p:cNvGrpSpPr/>
            <p:nvPr/>
          </p:nvGrpSpPr>
          <p:grpSpPr>
            <a:xfrm rot="-5400000">
              <a:off x="1419354" y="710501"/>
              <a:ext cx="183882" cy="183969"/>
              <a:chOff x="0" y="0"/>
              <a:chExt cx="1811417" cy="1812273"/>
            </a:xfrm>
          </p:grpSpPr>
          <p:sp>
            <p:nvSpPr>
              <p:cNvPr name="Freeform 10" id="1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1" id="1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2" id="12"/>
            <p:cNvGrpSpPr/>
            <p:nvPr/>
          </p:nvGrpSpPr>
          <p:grpSpPr>
            <a:xfrm rot="-5400000">
              <a:off x="43" y="1420943"/>
              <a:ext cx="183882" cy="183969"/>
              <a:chOff x="0" y="0"/>
              <a:chExt cx="1811417" cy="1812273"/>
            </a:xfrm>
          </p:grpSpPr>
          <p:sp>
            <p:nvSpPr>
              <p:cNvPr name="Freeform 13" id="1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4" id="1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5" id="15"/>
            <p:cNvGrpSpPr/>
            <p:nvPr/>
          </p:nvGrpSpPr>
          <p:grpSpPr>
            <a:xfrm rot="-5400000">
              <a:off x="708808" y="1420943"/>
              <a:ext cx="183882" cy="183969"/>
              <a:chOff x="0" y="0"/>
              <a:chExt cx="1811417" cy="1812273"/>
            </a:xfrm>
          </p:grpSpPr>
          <p:sp>
            <p:nvSpPr>
              <p:cNvPr name="Freeform 16" id="1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7" id="1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8" id="18"/>
            <p:cNvGrpSpPr/>
            <p:nvPr/>
          </p:nvGrpSpPr>
          <p:grpSpPr>
            <a:xfrm rot="-5400000">
              <a:off x="43" y="2131436"/>
              <a:ext cx="183882" cy="183969"/>
              <a:chOff x="0" y="0"/>
              <a:chExt cx="1811417" cy="1812273"/>
            </a:xfrm>
          </p:grpSpPr>
          <p:sp>
            <p:nvSpPr>
              <p:cNvPr name="Freeform 19" id="1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0" id="2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1" id="21"/>
            <p:cNvGrpSpPr/>
            <p:nvPr/>
          </p:nvGrpSpPr>
          <p:grpSpPr>
            <a:xfrm rot="-5400000">
              <a:off x="43" y="-43"/>
              <a:ext cx="183882" cy="183969"/>
              <a:chOff x="0" y="0"/>
              <a:chExt cx="1811417" cy="1812273"/>
            </a:xfrm>
          </p:grpSpPr>
          <p:sp>
            <p:nvSpPr>
              <p:cNvPr name="Freeform 22" id="2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3" id="2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4" id="24"/>
            <p:cNvGrpSpPr/>
            <p:nvPr/>
          </p:nvGrpSpPr>
          <p:grpSpPr>
            <a:xfrm rot="-5400000">
              <a:off x="708808" y="-43"/>
              <a:ext cx="183882" cy="183969"/>
              <a:chOff x="0" y="0"/>
              <a:chExt cx="1811417" cy="1812273"/>
            </a:xfrm>
          </p:grpSpPr>
          <p:sp>
            <p:nvSpPr>
              <p:cNvPr name="Freeform 25" id="2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6" id="2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7" id="27"/>
            <p:cNvGrpSpPr/>
            <p:nvPr/>
          </p:nvGrpSpPr>
          <p:grpSpPr>
            <a:xfrm rot="-5400000">
              <a:off x="1419354" y="8"/>
              <a:ext cx="183882" cy="183969"/>
              <a:chOff x="0" y="0"/>
              <a:chExt cx="1811417" cy="1812273"/>
            </a:xfrm>
          </p:grpSpPr>
          <p:sp>
            <p:nvSpPr>
              <p:cNvPr name="Freeform 28" id="2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9" id="2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0" id="30"/>
            <p:cNvGrpSpPr/>
            <p:nvPr/>
          </p:nvGrpSpPr>
          <p:grpSpPr>
            <a:xfrm rot="-5400000">
              <a:off x="2136441" y="8"/>
              <a:ext cx="183882" cy="183969"/>
              <a:chOff x="0" y="0"/>
              <a:chExt cx="1811417" cy="1812273"/>
            </a:xfrm>
          </p:grpSpPr>
          <p:sp>
            <p:nvSpPr>
              <p:cNvPr name="Freeform 31" id="3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2" id="3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grpSp>
        <p:nvGrpSpPr>
          <p:cNvPr name="Group 33" id="33"/>
          <p:cNvGrpSpPr/>
          <p:nvPr/>
        </p:nvGrpSpPr>
        <p:grpSpPr>
          <a:xfrm rot="0">
            <a:off x="16551479" y="0"/>
            <a:ext cx="1736521" cy="1740275"/>
            <a:chOff x="0" y="0"/>
            <a:chExt cx="2315362" cy="2320367"/>
          </a:xfrm>
        </p:grpSpPr>
        <p:grpSp>
          <p:nvGrpSpPr>
            <p:cNvPr name="Group 34" id="34"/>
            <p:cNvGrpSpPr/>
            <p:nvPr/>
          </p:nvGrpSpPr>
          <p:grpSpPr>
            <a:xfrm rot="0">
              <a:off x="1420986" y="0"/>
              <a:ext cx="183882" cy="183969"/>
              <a:chOff x="0" y="0"/>
              <a:chExt cx="1811417" cy="1812273"/>
            </a:xfrm>
          </p:grpSpPr>
          <p:sp>
            <p:nvSpPr>
              <p:cNvPr name="Freeform 35" id="3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6" id="3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7" id="37"/>
            <p:cNvGrpSpPr/>
            <p:nvPr/>
          </p:nvGrpSpPr>
          <p:grpSpPr>
            <a:xfrm rot="0">
              <a:off x="1420986" y="708765"/>
              <a:ext cx="183882" cy="183969"/>
              <a:chOff x="0" y="0"/>
              <a:chExt cx="1811417" cy="1812273"/>
            </a:xfrm>
          </p:grpSpPr>
          <p:sp>
            <p:nvSpPr>
              <p:cNvPr name="Freeform 38" id="3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9" id="3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0" id="40"/>
            <p:cNvGrpSpPr/>
            <p:nvPr/>
          </p:nvGrpSpPr>
          <p:grpSpPr>
            <a:xfrm rot="0">
              <a:off x="1420935" y="1419311"/>
              <a:ext cx="183882" cy="183969"/>
              <a:chOff x="0" y="0"/>
              <a:chExt cx="1811417" cy="1812273"/>
            </a:xfrm>
          </p:grpSpPr>
          <p:sp>
            <p:nvSpPr>
              <p:cNvPr name="Freeform 41" id="4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2" id="4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3" id="43"/>
            <p:cNvGrpSpPr/>
            <p:nvPr/>
          </p:nvGrpSpPr>
          <p:grpSpPr>
            <a:xfrm rot="0">
              <a:off x="710493" y="0"/>
              <a:ext cx="183882" cy="183969"/>
              <a:chOff x="0" y="0"/>
              <a:chExt cx="1811417" cy="1812273"/>
            </a:xfrm>
          </p:grpSpPr>
          <p:sp>
            <p:nvSpPr>
              <p:cNvPr name="Freeform 44" id="4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5" id="4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6" id="46"/>
            <p:cNvGrpSpPr/>
            <p:nvPr/>
          </p:nvGrpSpPr>
          <p:grpSpPr>
            <a:xfrm rot="0">
              <a:off x="710493" y="708765"/>
              <a:ext cx="183882" cy="183969"/>
              <a:chOff x="0" y="0"/>
              <a:chExt cx="1811417" cy="1812273"/>
            </a:xfrm>
          </p:grpSpPr>
          <p:sp>
            <p:nvSpPr>
              <p:cNvPr name="Freeform 47" id="4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8" id="4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9" id="49"/>
            <p:cNvGrpSpPr/>
            <p:nvPr/>
          </p:nvGrpSpPr>
          <p:grpSpPr>
            <a:xfrm rot="0">
              <a:off x="0" y="0"/>
              <a:ext cx="183882" cy="183969"/>
              <a:chOff x="0" y="0"/>
              <a:chExt cx="1811417" cy="1812273"/>
            </a:xfrm>
          </p:grpSpPr>
          <p:sp>
            <p:nvSpPr>
              <p:cNvPr name="Freeform 50" id="5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1" id="5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2" id="52"/>
            <p:cNvGrpSpPr/>
            <p:nvPr/>
          </p:nvGrpSpPr>
          <p:grpSpPr>
            <a:xfrm rot="0">
              <a:off x="2131479" y="0"/>
              <a:ext cx="183882" cy="183969"/>
              <a:chOff x="0" y="0"/>
              <a:chExt cx="1811417" cy="1812273"/>
            </a:xfrm>
          </p:grpSpPr>
          <p:sp>
            <p:nvSpPr>
              <p:cNvPr name="Freeform 53" id="5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4" id="5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5" id="55"/>
            <p:cNvGrpSpPr/>
            <p:nvPr/>
          </p:nvGrpSpPr>
          <p:grpSpPr>
            <a:xfrm rot="0">
              <a:off x="2131479" y="708765"/>
              <a:ext cx="183882" cy="183969"/>
              <a:chOff x="0" y="0"/>
              <a:chExt cx="1811417" cy="1812273"/>
            </a:xfrm>
          </p:grpSpPr>
          <p:sp>
            <p:nvSpPr>
              <p:cNvPr name="Freeform 56" id="5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7" id="5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8" id="58"/>
            <p:cNvGrpSpPr/>
            <p:nvPr/>
          </p:nvGrpSpPr>
          <p:grpSpPr>
            <a:xfrm rot="0">
              <a:off x="2131428" y="1419311"/>
              <a:ext cx="183882" cy="183969"/>
              <a:chOff x="0" y="0"/>
              <a:chExt cx="1811417" cy="1812273"/>
            </a:xfrm>
          </p:grpSpPr>
          <p:sp>
            <p:nvSpPr>
              <p:cNvPr name="Freeform 59" id="5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0" id="6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61" id="61"/>
            <p:cNvGrpSpPr/>
            <p:nvPr/>
          </p:nvGrpSpPr>
          <p:grpSpPr>
            <a:xfrm rot="0">
              <a:off x="2131428" y="2136398"/>
              <a:ext cx="183882" cy="183969"/>
              <a:chOff x="0" y="0"/>
              <a:chExt cx="1811417" cy="1812273"/>
            </a:xfrm>
          </p:grpSpPr>
          <p:sp>
            <p:nvSpPr>
              <p:cNvPr name="Freeform 62" id="6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3" id="6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grpSp>
        <p:nvGrpSpPr>
          <p:cNvPr name="Group 64" id="64"/>
          <p:cNvGrpSpPr/>
          <p:nvPr/>
        </p:nvGrpSpPr>
        <p:grpSpPr>
          <a:xfrm rot="0">
            <a:off x="17349683" y="9772650"/>
            <a:ext cx="423967" cy="427585"/>
            <a:chOff x="0" y="0"/>
            <a:chExt cx="205716" cy="207472"/>
          </a:xfrm>
        </p:grpSpPr>
        <p:sp>
          <p:nvSpPr>
            <p:cNvPr name="Freeform 65" id="65"/>
            <p:cNvSpPr/>
            <p:nvPr/>
          </p:nvSpPr>
          <p:spPr>
            <a:xfrm flipH="false" flipV="false" rot="0">
              <a:off x="0" y="0"/>
              <a:ext cx="205716" cy="207472"/>
            </a:xfrm>
            <a:custGeom>
              <a:avLst/>
              <a:gdLst/>
              <a:ahLst/>
              <a:cxnLst/>
              <a:rect r="r" b="b" t="t" l="l"/>
              <a:pathLst>
                <a:path h="207472" w="205716">
                  <a:moveTo>
                    <a:pt x="0" y="0"/>
                  </a:moveTo>
                  <a:lnTo>
                    <a:pt x="205716" y="0"/>
                  </a:lnTo>
                  <a:lnTo>
                    <a:pt x="205716" y="207472"/>
                  </a:lnTo>
                  <a:lnTo>
                    <a:pt x="0" y="207472"/>
                  </a:lnTo>
                  <a:close/>
                </a:path>
              </a:pathLst>
            </a:custGeom>
            <a:solidFill>
              <a:srgbClr val="DAE3E7"/>
            </a:solidFill>
          </p:spPr>
        </p:sp>
        <p:sp>
          <p:nvSpPr>
            <p:cNvPr name="TextBox 66" id="66"/>
            <p:cNvSpPr txBox="true"/>
            <p:nvPr/>
          </p:nvSpPr>
          <p:spPr>
            <a:xfrm>
              <a:off x="0" y="-38100"/>
              <a:ext cx="205716" cy="245572"/>
            </a:xfrm>
            <a:prstGeom prst="rect">
              <a:avLst/>
            </a:prstGeom>
          </p:spPr>
          <p:txBody>
            <a:bodyPr anchor="ctr" rtlCol="false" tIns="50800" lIns="50800" bIns="50800" rIns="50800"/>
            <a:lstStyle/>
            <a:p>
              <a:pPr algn="ctr">
                <a:lnSpc>
                  <a:spcPts val="2100"/>
                </a:lnSpc>
              </a:pPr>
              <a:r>
                <a:rPr lang="en-US" sz="1500">
                  <a:solidFill>
                    <a:srgbClr val="000000"/>
                  </a:solidFill>
                  <a:latin typeface="Lato"/>
                  <a:ea typeface="Lato"/>
                  <a:cs typeface="Lato"/>
                  <a:sym typeface="Lato"/>
                </a:rPr>
                <a:t>11</a:t>
              </a:r>
            </a:p>
          </p:txBody>
        </p:sp>
      </p:grpSp>
      <p:grpSp>
        <p:nvGrpSpPr>
          <p:cNvPr name="Group 67" id="67"/>
          <p:cNvGrpSpPr/>
          <p:nvPr/>
        </p:nvGrpSpPr>
        <p:grpSpPr>
          <a:xfrm rot="5400000">
            <a:off x="5483965" y="-3031385"/>
            <a:ext cx="7320069" cy="18288000"/>
            <a:chOff x="0" y="0"/>
            <a:chExt cx="1927920" cy="4816593"/>
          </a:xfrm>
        </p:grpSpPr>
        <p:sp>
          <p:nvSpPr>
            <p:cNvPr name="Freeform 68" id="68"/>
            <p:cNvSpPr/>
            <p:nvPr/>
          </p:nvSpPr>
          <p:spPr>
            <a:xfrm flipH="false" flipV="false" rot="0">
              <a:off x="0" y="0"/>
              <a:ext cx="1927920" cy="4816592"/>
            </a:xfrm>
            <a:custGeom>
              <a:avLst/>
              <a:gdLst/>
              <a:ahLst/>
              <a:cxnLst/>
              <a:rect r="r" b="b" t="t" l="l"/>
              <a:pathLst>
                <a:path h="4816592" w="1927920">
                  <a:moveTo>
                    <a:pt x="0" y="0"/>
                  </a:moveTo>
                  <a:lnTo>
                    <a:pt x="1927920" y="0"/>
                  </a:lnTo>
                  <a:lnTo>
                    <a:pt x="1927920" y="4816592"/>
                  </a:lnTo>
                  <a:lnTo>
                    <a:pt x="0" y="4816592"/>
                  </a:lnTo>
                  <a:close/>
                </a:path>
              </a:pathLst>
            </a:custGeom>
            <a:solidFill>
              <a:srgbClr val="DAE3E7"/>
            </a:solidFill>
          </p:spPr>
        </p:sp>
        <p:sp>
          <p:nvSpPr>
            <p:cNvPr name="TextBox 69" id="69"/>
            <p:cNvSpPr txBox="true"/>
            <p:nvPr/>
          </p:nvSpPr>
          <p:spPr>
            <a:xfrm>
              <a:off x="0" y="-38100"/>
              <a:ext cx="1927920" cy="4854693"/>
            </a:xfrm>
            <a:prstGeom prst="rect">
              <a:avLst/>
            </a:prstGeom>
          </p:spPr>
          <p:txBody>
            <a:bodyPr anchor="ctr" rtlCol="false" tIns="50800" lIns="50800" bIns="50800" rIns="50800"/>
            <a:lstStyle/>
            <a:p>
              <a:pPr algn="ctr">
                <a:lnSpc>
                  <a:spcPts val="2659"/>
                </a:lnSpc>
                <a:spcBef>
                  <a:spcPct val="0"/>
                </a:spcBef>
              </a:pPr>
            </a:p>
          </p:txBody>
        </p:sp>
      </p:grpSp>
      <p:sp>
        <p:nvSpPr>
          <p:cNvPr name="Freeform 70" id="70"/>
          <p:cNvSpPr/>
          <p:nvPr/>
        </p:nvSpPr>
        <p:spPr>
          <a:xfrm flipH="false" flipV="false" rot="0">
            <a:off x="9824484" y="2907971"/>
            <a:ext cx="7434816" cy="5579584"/>
          </a:xfrm>
          <a:custGeom>
            <a:avLst/>
            <a:gdLst/>
            <a:ahLst/>
            <a:cxnLst/>
            <a:rect r="r" b="b" t="t" l="l"/>
            <a:pathLst>
              <a:path h="5579584" w="7434816">
                <a:moveTo>
                  <a:pt x="0" y="0"/>
                </a:moveTo>
                <a:lnTo>
                  <a:pt x="7434816" y="0"/>
                </a:lnTo>
                <a:lnTo>
                  <a:pt x="7434816" y="5579585"/>
                </a:lnTo>
                <a:lnTo>
                  <a:pt x="0" y="5579585"/>
                </a:lnTo>
                <a:lnTo>
                  <a:pt x="0" y="0"/>
                </a:lnTo>
                <a:close/>
              </a:path>
            </a:pathLst>
          </a:custGeom>
          <a:blipFill>
            <a:blip r:embed="rId3"/>
            <a:stretch>
              <a:fillRect l="-288" t="-1404" r="-440" b="0"/>
            </a:stretch>
          </a:blipFill>
        </p:spPr>
      </p:sp>
      <p:sp>
        <p:nvSpPr>
          <p:cNvPr name="Freeform 71" id="71"/>
          <p:cNvSpPr/>
          <p:nvPr/>
        </p:nvSpPr>
        <p:spPr>
          <a:xfrm flipH="false" flipV="false" rot="0">
            <a:off x="1028700" y="2891122"/>
            <a:ext cx="7329194" cy="5613282"/>
          </a:xfrm>
          <a:custGeom>
            <a:avLst/>
            <a:gdLst/>
            <a:ahLst/>
            <a:cxnLst/>
            <a:rect r="r" b="b" t="t" l="l"/>
            <a:pathLst>
              <a:path h="5613282" w="7329194">
                <a:moveTo>
                  <a:pt x="0" y="0"/>
                </a:moveTo>
                <a:lnTo>
                  <a:pt x="7329194" y="0"/>
                </a:lnTo>
                <a:lnTo>
                  <a:pt x="7329194" y="5613283"/>
                </a:lnTo>
                <a:lnTo>
                  <a:pt x="0" y="5613283"/>
                </a:lnTo>
                <a:lnTo>
                  <a:pt x="0" y="0"/>
                </a:lnTo>
                <a:close/>
              </a:path>
            </a:pathLst>
          </a:custGeom>
          <a:blipFill>
            <a:blip r:embed="rId4"/>
            <a:stretch>
              <a:fillRect l="0" t="-409" r="0" b="-409"/>
            </a:stretch>
          </a:blipFill>
        </p:spPr>
      </p:sp>
      <p:sp>
        <p:nvSpPr>
          <p:cNvPr name="TextBox 72" id="72"/>
          <p:cNvSpPr txBox="true"/>
          <p:nvPr/>
        </p:nvSpPr>
        <p:spPr>
          <a:xfrm rot="0">
            <a:off x="2613973" y="670303"/>
            <a:ext cx="10543116" cy="1054316"/>
          </a:xfrm>
          <a:prstGeom prst="rect">
            <a:avLst/>
          </a:prstGeom>
        </p:spPr>
        <p:txBody>
          <a:bodyPr anchor="t" rtlCol="false" tIns="0" lIns="0" bIns="0" rIns="0">
            <a:spAutoFit/>
          </a:bodyPr>
          <a:lstStyle/>
          <a:p>
            <a:pPr algn="ctr">
              <a:lnSpc>
                <a:spcPts val="3919"/>
              </a:lnSpc>
            </a:pPr>
            <a:r>
              <a:rPr lang="en-US" b="true" sz="2799" spc="-92">
                <a:solidFill>
                  <a:srgbClr val="436271"/>
                </a:solidFill>
                <a:latin typeface="Helvetica World Bold"/>
                <a:ea typeface="Helvetica World Bold"/>
                <a:cs typeface="Helvetica World Bold"/>
                <a:sym typeface="Helvetica World Bold"/>
              </a:rPr>
              <a:t>5) Part de l’utilisation des principales céréales entre l’alimentation humaine et animale</a:t>
            </a:r>
          </a:p>
        </p:txBody>
      </p:sp>
      <p:sp>
        <p:nvSpPr>
          <p:cNvPr name="TextBox 73" id="73"/>
          <p:cNvSpPr txBox="true"/>
          <p:nvPr/>
        </p:nvSpPr>
        <p:spPr>
          <a:xfrm rot="0">
            <a:off x="4955797" y="8579801"/>
            <a:ext cx="8376406" cy="1406641"/>
          </a:xfrm>
          <a:prstGeom prst="rect">
            <a:avLst/>
          </a:prstGeom>
        </p:spPr>
        <p:txBody>
          <a:bodyPr anchor="t" rtlCol="false" tIns="0" lIns="0" bIns="0" rIns="0">
            <a:spAutoFit/>
          </a:bodyPr>
          <a:lstStyle/>
          <a:p>
            <a:pPr algn="ctr" marL="431801" indent="-215900" lvl="1">
              <a:lnSpc>
                <a:spcPts val="2800"/>
              </a:lnSpc>
              <a:buFont typeface="Arial"/>
              <a:buChar char="•"/>
            </a:pPr>
            <a:r>
              <a:rPr lang="en-US" sz="2000">
                <a:solidFill>
                  <a:srgbClr val="436271"/>
                </a:solidFill>
                <a:latin typeface="Open Sans 1"/>
                <a:ea typeface="Open Sans 1"/>
                <a:cs typeface="Open Sans 1"/>
                <a:sym typeface="Open Sans 1"/>
              </a:rPr>
              <a:t>La majorité des céréales destinées à la</a:t>
            </a:r>
            <a:r>
              <a:rPr lang="en-US" b="true" sz="2000">
                <a:solidFill>
                  <a:srgbClr val="436271"/>
                </a:solidFill>
                <a:latin typeface="Open Sans 1 Bold"/>
                <a:ea typeface="Open Sans 1 Bold"/>
                <a:cs typeface="Open Sans 1 Bold"/>
                <a:sym typeface="Open Sans 1 Bold"/>
              </a:rPr>
              <a:t> consommation humaine</a:t>
            </a:r>
            <a:r>
              <a:rPr lang="en-US" sz="2000">
                <a:solidFill>
                  <a:srgbClr val="436271"/>
                </a:solidFill>
                <a:latin typeface="Open Sans 1"/>
                <a:ea typeface="Open Sans 1"/>
                <a:cs typeface="Open Sans 1"/>
                <a:sym typeface="Open Sans 1"/>
              </a:rPr>
              <a:t> sont le Blé, le Maïs , Le millet, le Soja et le Sorgho</a:t>
            </a:r>
          </a:p>
          <a:p>
            <a:pPr algn="ctr" marL="431801" indent="-215900" lvl="1">
              <a:lnSpc>
                <a:spcPts val="2800"/>
              </a:lnSpc>
              <a:spcBef>
                <a:spcPct val="0"/>
              </a:spcBef>
              <a:buFont typeface="Arial"/>
              <a:buChar char="•"/>
            </a:pPr>
            <a:r>
              <a:rPr lang="en-US" sz="2000">
                <a:solidFill>
                  <a:srgbClr val="436271"/>
                </a:solidFill>
                <a:latin typeface="Open Sans 1"/>
                <a:ea typeface="Open Sans 1"/>
                <a:cs typeface="Open Sans 1"/>
                <a:sym typeface="Open Sans 1"/>
              </a:rPr>
              <a:t>Pour </a:t>
            </a:r>
            <a:r>
              <a:rPr lang="en-US" b="true" sz="2000">
                <a:solidFill>
                  <a:srgbClr val="436271"/>
                </a:solidFill>
                <a:latin typeface="Open Sans 1 Bold"/>
                <a:ea typeface="Open Sans 1 Bold"/>
                <a:cs typeface="Open Sans 1 Bold"/>
                <a:sym typeface="Open Sans 1 Bold"/>
              </a:rPr>
              <a:t>les animaux</a:t>
            </a:r>
            <a:r>
              <a:rPr lang="en-US" sz="2000">
                <a:solidFill>
                  <a:srgbClr val="436271"/>
                </a:solidFill>
                <a:latin typeface="Open Sans 1"/>
                <a:ea typeface="Open Sans 1"/>
                <a:cs typeface="Open Sans 1"/>
                <a:sym typeface="Open Sans 1"/>
              </a:rPr>
              <a:t> ce sont le Blé, le Maïs et l’Orge </a:t>
            </a:r>
          </a:p>
          <a:p>
            <a:pPr algn="ctr">
              <a:lnSpc>
                <a:spcPts val="280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40275" cy="1736521"/>
            <a:chOff x="0" y="0"/>
            <a:chExt cx="2320367" cy="2315362"/>
          </a:xfrm>
        </p:grpSpPr>
        <p:grpSp>
          <p:nvGrpSpPr>
            <p:cNvPr name="Group 3" id="3"/>
            <p:cNvGrpSpPr/>
            <p:nvPr/>
          </p:nvGrpSpPr>
          <p:grpSpPr>
            <a:xfrm rot="-5400000">
              <a:off x="43" y="710450"/>
              <a:ext cx="183882" cy="183969"/>
              <a:chOff x="0" y="0"/>
              <a:chExt cx="1811417" cy="1812273"/>
            </a:xfrm>
          </p:grpSpPr>
          <p:sp>
            <p:nvSpPr>
              <p:cNvPr name="Freeform 4" id="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 id="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6" id="6"/>
            <p:cNvGrpSpPr/>
            <p:nvPr/>
          </p:nvGrpSpPr>
          <p:grpSpPr>
            <a:xfrm rot="-5400000">
              <a:off x="708808" y="710450"/>
              <a:ext cx="183882" cy="183969"/>
              <a:chOff x="0" y="0"/>
              <a:chExt cx="1811417" cy="1812273"/>
            </a:xfrm>
          </p:grpSpPr>
          <p:sp>
            <p:nvSpPr>
              <p:cNvPr name="Freeform 7" id="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8" id="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9" id="9"/>
            <p:cNvGrpSpPr/>
            <p:nvPr/>
          </p:nvGrpSpPr>
          <p:grpSpPr>
            <a:xfrm rot="-5400000">
              <a:off x="1419354" y="710501"/>
              <a:ext cx="183882" cy="183969"/>
              <a:chOff x="0" y="0"/>
              <a:chExt cx="1811417" cy="1812273"/>
            </a:xfrm>
          </p:grpSpPr>
          <p:sp>
            <p:nvSpPr>
              <p:cNvPr name="Freeform 10" id="1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1" id="1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2" id="12"/>
            <p:cNvGrpSpPr/>
            <p:nvPr/>
          </p:nvGrpSpPr>
          <p:grpSpPr>
            <a:xfrm rot="-5400000">
              <a:off x="43" y="1420943"/>
              <a:ext cx="183882" cy="183969"/>
              <a:chOff x="0" y="0"/>
              <a:chExt cx="1811417" cy="1812273"/>
            </a:xfrm>
          </p:grpSpPr>
          <p:sp>
            <p:nvSpPr>
              <p:cNvPr name="Freeform 13" id="1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4" id="1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5" id="15"/>
            <p:cNvGrpSpPr/>
            <p:nvPr/>
          </p:nvGrpSpPr>
          <p:grpSpPr>
            <a:xfrm rot="-5400000">
              <a:off x="708808" y="1420943"/>
              <a:ext cx="183882" cy="183969"/>
              <a:chOff x="0" y="0"/>
              <a:chExt cx="1811417" cy="1812273"/>
            </a:xfrm>
          </p:grpSpPr>
          <p:sp>
            <p:nvSpPr>
              <p:cNvPr name="Freeform 16" id="1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7" id="1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8" id="18"/>
            <p:cNvGrpSpPr/>
            <p:nvPr/>
          </p:nvGrpSpPr>
          <p:grpSpPr>
            <a:xfrm rot="-5400000">
              <a:off x="43" y="2131436"/>
              <a:ext cx="183882" cy="183969"/>
              <a:chOff x="0" y="0"/>
              <a:chExt cx="1811417" cy="1812273"/>
            </a:xfrm>
          </p:grpSpPr>
          <p:sp>
            <p:nvSpPr>
              <p:cNvPr name="Freeform 19" id="1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0" id="2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1" id="21"/>
            <p:cNvGrpSpPr/>
            <p:nvPr/>
          </p:nvGrpSpPr>
          <p:grpSpPr>
            <a:xfrm rot="-5400000">
              <a:off x="43" y="-43"/>
              <a:ext cx="183882" cy="183969"/>
              <a:chOff x="0" y="0"/>
              <a:chExt cx="1811417" cy="1812273"/>
            </a:xfrm>
          </p:grpSpPr>
          <p:sp>
            <p:nvSpPr>
              <p:cNvPr name="Freeform 22" id="2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3" id="2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4" id="24"/>
            <p:cNvGrpSpPr/>
            <p:nvPr/>
          </p:nvGrpSpPr>
          <p:grpSpPr>
            <a:xfrm rot="-5400000">
              <a:off x="708808" y="-43"/>
              <a:ext cx="183882" cy="183969"/>
              <a:chOff x="0" y="0"/>
              <a:chExt cx="1811417" cy="1812273"/>
            </a:xfrm>
          </p:grpSpPr>
          <p:sp>
            <p:nvSpPr>
              <p:cNvPr name="Freeform 25" id="2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6" id="2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7" id="27"/>
            <p:cNvGrpSpPr/>
            <p:nvPr/>
          </p:nvGrpSpPr>
          <p:grpSpPr>
            <a:xfrm rot="-5400000">
              <a:off x="1419354" y="8"/>
              <a:ext cx="183882" cy="183969"/>
              <a:chOff x="0" y="0"/>
              <a:chExt cx="1811417" cy="1812273"/>
            </a:xfrm>
          </p:grpSpPr>
          <p:sp>
            <p:nvSpPr>
              <p:cNvPr name="Freeform 28" id="2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9" id="2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0" id="30"/>
            <p:cNvGrpSpPr/>
            <p:nvPr/>
          </p:nvGrpSpPr>
          <p:grpSpPr>
            <a:xfrm rot="-5400000">
              <a:off x="2136441" y="8"/>
              <a:ext cx="183882" cy="183969"/>
              <a:chOff x="0" y="0"/>
              <a:chExt cx="1811417" cy="1812273"/>
            </a:xfrm>
          </p:grpSpPr>
          <p:sp>
            <p:nvSpPr>
              <p:cNvPr name="Freeform 31" id="3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2" id="3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grpSp>
        <p:nvGrpSpPr>
          <p:cNvPr name="Group 33" id="33"/>
          <p:cNvGrpSpPr/>
          <p:nvPr/>
        </p:nvGrpSpPr>
        <p:grpSpPr>
          <a:xfrm rot="0">
            <a:off x="16551479" y="0"/>
            <a:ext cx="1736521" cy="1740275"/>
            <a:chOff x="0" y="0"/>
            <a:chExt cx="2315362" cy="2320367"/>
          </a:xfrm>
        </p:grpSpPr>
        <p:grpSp>
          <p:nvGrpSpPr>
            <p:cNvPr name="Group 34" id="34"/>
            <p:cNvGrpSpPr/>
            <p:nvPr/>
          </p:nvGrpSpPr>
          <p:grpSpPr>
            <a:xfrm rot="0">
              <a:off x="1420986" y="0"/>
              <a:ext cx="183882" cy="183969"/>
              <a:chOff x="0" y="0"/>
              <a:chExt cx="1811417" cy="1812273"/>
            </a:xfrm>
          </p:grpSpPr>
          <p:sp>
            <p:nvSpPr>
              <p:cNvPr name="Freeform 35" id="3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6" id="3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7" id="37"/>
            <p:cNvGrpSpPr/>
            <p:nvPr/>
          </p:nvGrpSpPr>
          <p:grpSpPr>
            <a:xfrm rot="0">
              <a:off x="1420986" y="708765"/>
              <a:ext cx="183882" cy="183969"/>
              <a:chOff x="0" y="0"/>
              <a:chExt cx="1811417" cy="1812273"/>
            </a:xfrm>
          </p:grpSpPr>
          <p:sp>
            <p:nvSpPr>
              <p:cNvPr name="Freeform 38" id="3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9" id="3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0" id="40"/>
            <p:cNvGrpSpPr/>
            <p:nvPr/>
          </p:nvGrpSpPr>
          <p:grpSpPr>
            <a:xfrm rot="0">
              <a:off x="1420935" y="1419311"/>
              <a:ext cx="183882" cy="183969"/>
              <a:chOff x="0" y="0"/>
              <a:chExt cx="1811417" cy="1812273"/>
            </a:xfrm>
          </p:grpSpPr>
          <p:sp>
            <p:nvSpPr>
              <p:cNvPr name="Freeform 41" id="4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2" id="4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3" id="43"/>
            <p:cNvGrpSpPr/>
            <p:nvPr/>
          </p:nvGrpSpPr>
          <p:grpSpPr>
            <a:xfrm rot="0">
              <a:off x="710493" y="0"/>
              <a:ext cx="183882" cy="183969"/>
              <a:chOff x="0" y="0"/>
              <a:chExt cx="1811417" cy="1812273"/>
            </a:xfrm>
          </p:grpSpPr>
          <p:sp>
            <p:nvSpPr>
              <p:cNvPr name="Freeform 44" id="4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5" id="4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6" id="46"/>
            <p:cNvGrpSpPr/>
            <p:nvPr/>
          </p:nvGrpSpPr>
          <p:grpSpPr>
            <a:xfrm rot="0">
              <a:off x="710493" y="708765"/>
              <a:ext cx="183882" cy="183969"/>
              <a:chOff x="0" y="0"/>
              <a:chExt cx="1811417" cy="1812273"/>
            </a:xfrm>
          </p:grpSpPr>
          <p:sp>
            <p:nvSpPr>
              <p:cNvPr name="Freeform 47" id="4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8" id="4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9" id="49"/>
            <p:cNvGrpSpPr/>
            <p:nvPr/>
          </p:nvGrpSpPr>
          <p:grpSpPr>
            <a:xfrm rot="0">
              <a:off x="0" y="0"/>
              <a:ext cx="183882" cy="183969"/>
              <a:chOff x="0" y="0"/>
              <a:chExt cx="1811417" cy="1812273"/>
            </a:xfrm>
          </p:grpSpPr>
          <p:sp>
            <p:nvSpPr>
              <p:cNvPr name="Freeform 50" id="5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1" id="5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2" id="52"/>
            <p:cNvGrpSpPr/>
            <p:nvPr/>
          </p:nvGrpSpPr>
          <p:grpSpPr>
            <a:xfrm rot="0">
              <a:off x="2131479" y="0"/>
              <a:ext cx="183882" cy="183969"/>
              <a:chOff x="0" y="0"/>
              <a:chExt cx="1811417" cy="1812273"/>
            </a:xfrm>
          </p:grpSpPr>
          <p:sp>
            <p:nvSpPr>
              <p:cNvPr name="Freeform 53" id="5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4" id="5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5" id="55"/>
            <p:cNvGrpSpPr/>
            <p:nvPr/>
          </p:nvGrpSpPr>
          <p:grpSpPr>
            <a:xfrm rot="0">
              <a:off x="2131479" y="708765"/>
              <a:ext cx="183882" cy="183969"/>
              <a:chOff x="0" y="0"/>
              <a:chExt cx="1811417" cy="1812273"/>
            </a:xfrm>
          </p:grpSpPr>
          <p:sp>
            <p:nvSpPr>
              <p:cNvPr name="Freeform 56" id="5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7" id="5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8" id="58"/>
            <p:cNvGrpSpPr/>
            <p:nvPr/>
          </p:nvGrpSpPr>
          <p:grpSpPr>
            <a:xfrm rot="0">
              <a:off x="2131428" y="1419311"/>
              <a:ext cx="183882" cy="183969"/>
              <a:chOff x="0" y="0"/>
              <a:chExt cx="1811417" cy="1812273"/>
            </a:xfrm>
          </p:grpSpPr>
          <p:sp>
            <p:nvSpPr>
              <p:cNvPr name="Freeform 59" id="5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0" id="6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61" id="61"/>
            <p:cNvGrpSpPr/>
            <p:nvPr/>
          </p:nvGrpSpPr>
          <p:grpSpPr>
            <a:xfrm rot="0">
              <a:off x="2131428" y="2136398"/>
              <a:ext cx="183882" cy="183969"/>
              <a:chOff x="0" y="0"/>
              <a:chExt cx="1811417" cy="1812273"/>
            </a:xfrm>
          </p:grpSpPr>
          <p:sp>
            <p:nvSpPr>
              <p:cNvPr name="Freeform 62" id="6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3" id="6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grpSp>
        <p:nvGrpSpPr>
          <p:cNvPr name="Group 64" id="64"/>
          <p:cNvGrpSpPr/>
          <p:nvPr/>
        </p:nvGrpSpPr>
        <p:grpSpPr>
          <a:xfrm rot="0">
            <a:off x="17349683" y="9772650"/>
            <a:ext cx="423967" cy="427585"/>
            <a:chOff x="0" y="0"/>
            <a:chExt cx="205716" cy="207472"/>
          </a:xfrm>
        </p:grpSpPr>
        <p:sp>
          <p:nvSpPr>
            <p:cNvPr name="Freeform 65" id="65"/>
            <p:cNvSpPr/>
            <p:nvPr/>
          </p:nvSpPr>
          <p:spPr>
            <a:xfrm flipH="false" flipV="false" rot="0">
              <a:off x="0" y="0"/>
              <a:ext cx="205716" cy="207472"/>
            </a:xfrm>
            <a:custGeom>
              <a:avLst/>
              <a:gdLst/>
              <a:ahLst/>
              <a:cxnLst/>
              <a:rect r="r" b="b" t="t" l="l"/>
              <a:pathLst>
                <a:path h="207472" w="205716">
                  <a:moveTo>
                    <a:pt x="0" y="0"/>
                  </a:moveTo>
                  <a:lnTo>
                    <a:pt x="205716" y="0"/>
                  </a:lnTo>
                  <a:lnTo>
                    <a:pt x="205716" y="207472"/>
                  </a:lnTo>
                  <a:lnTo>
                    <a:pt x="0" y="207472"/>
                  </a:lnTo>
                  <a:close/>
                </a:path>
              </a:pathLst>
            </a:custGeom>
            <a:solidFill>
              <a:srgbClr val="DAE3E7"/>
            </a:solidFill>
          </p:spPr>
        </p:sp>
        <p:sp>
          <p:nvSpPr>
            <p:cNvPr name="TextBox 66" id="66"/>
            <p:cNvSpPr txBox="true"/>
            <p:nvPr/>
          </p:nvSpPr>
          <p:spPr>
            <a:xfrm>
              <a:off x="0" y="-38100"/>
              <a:ext cx="205716" cy="245572"/>
            </a:xfrm>
            <a:prstGeom prst="rect">
              <a:avLst/>
            </a:prstGeom>
          </p:spPr>
          <p:txBody>
            <a:bodyPr anchor="ctr" rtlCol="false" tIns="50800" lIns="50800" bIns="50800" rIns="50800"/>
            <a:lstStyle/>
            <a:p>
              <a:pPr algn="ctr">
                <a:lnSpc>
                  <a:spcPts val="2100"/>
                </a:lnSpc>
              </a:pPr>
              <a:r>
                <a:rPr lang="en-US" sz="1500">
                  <a:solidFill>
                    <a:srgbClr val="000000"/>
                  </a:solidFill>
                  <a:latin typeface="Lato"/>
                  <a:ea typeface="Lato"/>
                  <a:cs typeface="Lato"/>
                  <a:sym typeface="Lato"/>
                </a:rPr>
                <a:t>12</a:t>
              </a:r>
            </a:p>
          </p:txBody>
        </p:sp>
      </p:grpSp>
      <p:grpSp>
        <p:nvGrpSpPr>
          <p:cNvPr name="Group 67" id="67"/>
          <p:cNvGrpSpPr/>
          <p:nvPr/>
        </p:nvGrpSpPr>
        <p:grpSpPr>
          <a:xfrm rot="5400000">
            <a:off x="5559854" y="-3342621"/>
            <a:ext cx="7168292" cy="18758696"/>
            <a:chOff x="0" y="0"/>
            <a:chExt cx="1887945" cy="4940562"/>
          </a:xfrm>
        </p:grpSpPr>
        <p:sp>
          <p:nvSpPr>
            <p:cNvPr name="Freeform 68" id="68"/>
            <p:cNvSpPr/>
            <p:nvPr/>
          </p:nvSpPr>
          <p:spPr>
            <a:xfrm flipH="false" flipV="false" rot="0">
              <a:off x="0" y="0"/>
              <a:ext cx="1887945" cy="4940562"/>
            </a:xfrm>
            <a:custGeom>
              <a:avLst/>
              <a:gdLst/>
              <a:ahLst/>
              <a:cxnLst/>
              <a:rect r="r" b="b" t="t" l="l"/>
              <a:pathLst>
                <a:path h="4940562" w="1887945">
                  <a:moveTo>
                    <a:pt x="0" y="0"/>
                  </a:moveTo>
                  <a:lnTo>
                    <a:pt x="1887945" y="0"/>
                  </a:lnTo>
                  <a:lnTo>
                    <a:pt x="1887945" y="4940562"/>
                  </a:lnTo>
                  <a:lnTo>
                    <a:pt x="0" y="4940562"/>
                  </a:lnTo>
                  <a:close/>
                </a:path>
              </a:pathLst>
            </a:custGeom>
            <a:solidFill>
              <a:srgbClr val="DAE3E7"/>
            </a:solidFill>
          </p:spPr>
        </p:sp>
        <p:sp>
          <p:nvSpPr>
            <p:cNvPr name="TextBox 69" id="69"/>
            <p:cNvSpPr txBox="true"/>
            <p:nvPr/>
          </p:nvSpPr>
          <p:spPr>
            <a:xfrm>
              <a:off x="0" y="-38100"/>
              <a:ext cx="1887945" cy="4978662"/>
            </a:xfrm>
            <a:prstGeom prst="rect">
              <a:avLst/>
            </a:prstGeom>
          </p:spPr>
          <p:txBody>
            <a:bodyPr anchor="ctr" rtlCol="false" tIns="50800" lIns="50800" bIns="50800" rIns="50800"/>
            <a:lstStyle/>
            <a:p>
              <a:pPr algn="ctr">
                <a:lnSpc>
                  <a:spcPts val="2659"/>
                </a:lnSpc>
                <a:spcBef>
                  <a:spcPct val="0"/>
                </a:spcBef>
              </a:pPr>
            </a:p>
          </p:txBody>
        </p:sp>
      </p:grpSp>
      <p:sp>
        <p:nvSpPr>
          <p:cNvPr name="Freeform 70" id="70"/>
          <p:cNvSpPr/>
          <p:nvPr/>
        </p:nvSpPr>
        <p:spPr>
          <a:xfrm flipH="false" flipV="false" rot="0">
            <a:off x="312723" y="2696783"/>
            <a:ext cx="10756585" cy="6561517"/>
          </a:xfrm>
          <a:custGeom>
            <a:avLst/>
            <a:gdLst/>
            <a:ahLst/>
            <a:cxnLst/>
            <a:rect r="r" b="b" t="t" l="l"/>
            <a:pathLst>
              <a:path h="6561517" w="10756585">
                <a:moveTo>
                  <a:pt x="0" y="0"/>
                </a:moveTo>
                <a:lnTo>
                  <a:pt x="10756585" y="0"/>
                </a:lnTo>
                <a:lnTo>
                  <a:pt x="10756585" y="6561517"/>
                </a:lnTo>
                <a:lnTo>
                  <a:pt x="0" y="6561517"/>
                </a:lnTo>
                <a:lnTo>
                  <a:pt x="0" y="0"/>
                </a:lnTo>
                <a:close/>
              </a:path>
            </a:pathLst>
          </a:custGeom>
          <a:blipFill>
            <a:blip r:embed="rId2"/>
            <a:stretch>
              <a:fillRect l="0" t="0" r="0" b="0"/>
            </a:stretch>
          </a:blipFill>
        </p:spPr>
      </p:sp>
      <p:sp>
        <p:nvSpPr>
          <p:cNvPr name="TextBox 71" id="71"/>
          <p:cNvSpPr txBox="true"/>
          <p:nvPr/>
        </p:nvSpPr>
        <p:spPr>
          <a:xfrm rot="0">
            <a:off x="2613973" y="643800"/>
            <a:ext cx="10167712" cy="1054316"/>
          </a:xfrm>
          <a:prstGeom prst="rect">
            <a:avLst/>
          </a:prstGeom>
        </p:spPr>
        <p:txBody>
          <a:bodyPr anchor="t" rtlCol="false" tIns="0" lIns="0" bIns="0" rIns="0">
            <a:spAutoFit/>
          </a:bodyPr>
          <a:lstStyle/>
          <a:p>
            <a:pPr algn="ctr">
              <a:lnSpc>
                <a:spcPts val="3919"/>
              </a:lnSpc>
            </a:pPr>
            <a:r>
              <a:rPr lang="en-US" b="true" sz="2799" spc="-92">
                <a:solidFill>
                  <a:srgbClr val="436271"/>
                </a:solidFill>
                <a:latin typeface="Helvetica World Bold"/>
                <a:ea typeface="Helvetica World Bold"/>
                <a:cs typeface="Helvetica World Bold"/>
                <a:sym typeface="Helvetica World Bold"/>
              </a:rPr>
              <a:t>6) Liste des 10 pays où la proportion de personnes en état de sous-nutrition est la plus forte en 2017</a:t>
            </a:r>
          </a:p>
        </p:txBody>
      </p:sp>
      <p:sp>
        <p:nvSpPr>
          <p:cNvPr name="TextBox 72" id="72"/>
          <p:cNvSpPr txBox="true"/>
          <p:nvPr/>
        </p:nvSpPr>
        <p:spPr>
          <a:xfrm rot="0">
            <a:off x="11323399" y="3683183"/>
            <a:ext cx="6785459" cy="4668987"/>
          </a:xfrm>
          <a:prstGeom prst="rect">
            <a:avLst/>
          </a:prstGeom>
        </p:spPr>
        <p:txBody>
          <a:bodyPr anchor="t" rtlCol="false" tIns="0" lIns="0" bIns="0" rIns="0">
            <a:spAutoFit/>
          </a:bodyPr>
          <a:lstStyle/>
          <a:p>
            <a:pPr algn="just">
              <a:lnSpc>
                <a:spcPts val="3079"/>
              </a:lnSpc>
            </a:pPr>
            <a:r>
              <a:rPr lang="en-US" sz="2199">
                <a:solidFill>
                  <a:srgbClr val="000000"/>
                </a:solidFill>
                <a:latin typeface="Open Sans 1"/>
                <a:ea typeface="Open Sans 1"/>
                <a:cs typeface="Open Sans 1"/>
                <a:sym typeface="Open Sans 1"/>
              </a:rPr>
              <a:t>Ce graphique montre les </a:t>
            </a:r>
            <a:r>
              <a:rPr lang="en-US" sz="2199">
                <a:solidFill>
                  <a:srgbClr val="000000"/>
                </a:solidFill>
                <a:latin typeface="Open Sans 1"/>
                <a:ea typeface="Open Sans 1"/>
                <a:cs typeface="Open Sans 1"/>
                <a:sym typeface="Open Sans 1"/>
              </a:rPr>
              <a:t>10 pays avec les taux de sous-nutrition les plus élevés en 2017, allant de 29% à 48% soit près</a:t>
            </a:r>
            <a:r>
              <a:rPr lang="en-US" sz="2199" b="true">
                <a:solidFill>
                  <a:srgbClr val="040606"/>
                </a:solidFill>
                <a:latin typeface="Open Sans 1 Bold"/>
                <a:ea typeface="Open Sans 1 Bold"/>
                <a:cs typeface="Open Sans 1 Bold"/>
                <a:sym typeface="Open Sans 1 Bold"/>
              </a:rPr>
              <a:t> </a:t>
            </a:r>
            <a:r>
              <a:rPr lang="en-US" sz="2199">
                <a:solidFill>
                  <a:srgbClr val="040606"/>
                </a:solidFill>
                <a:latin typeface="Open Sans 1"/>
                <a:ea typeface="Open Sans 1"/>
                <a:cs typeface="Open Sans 1"/>
                <a:sym typeface="Open Sans 1"/>
              </a:rPr>
              <a:t>d’</a:t>
            </a:r>
            <a:r>
              <a:rPr lang="en-US" sz="2199" b="true">
                <a:solidFill>
                  <a:srgbClr val="040606"/>
                </a:solidFill>
                <a:latin typeface="Open Sans 1 Bold"/>
                <a:ea typeface="Open Sans 1 Bold"/>
                <a:cs typeface="Open Sans 1 Bold"/>
                <a:sym typeface="Open Sans 1 Bold"/>
              </a:rPr>
              <a:t>1 personne sur 2 </a:t>
            </a:r>
            <a:r>
              <a:rPr lang="en-US" sz="2199">
                <a:solidFill>
                  <a:srgbClr val="000000"/>
                </a:solidFill>
                <a:latin typeface="Open Sans 1"/>
                <a:ea typeface="Open Sans 1"/>
                <a:cs typeface="Open Sans 1"/>
                <a:sym typeface="Open Sans 1"/>
              </a:rPr>
              <a:t>!</a:t>
            </a:r>
          </a:p>
          <a:p>
            <a:pPr algn="just">
              <a:lnSpc>
                <a:spcPts val="3079"/>
              </a:lnSpc>
            </a:pPr>
          </a:p>
          <a:p>
            <a:pPr algn="just">
              <a:lnSpc>
                <a:spcPts val="3079"/>
              </a:lnSpc>
            </a:pPr>
            <a:r>
              <a:rPr lang="en-US" sz="2199">
                <a:solidFill>
                  <a:srgbClr val="000000"/>
                </a:solidFill>
                <a:latin typeface="Open Sans 1"/>
                <a:ea typeface="Open Sans 1"/>
                <a:cs typeface="Open Sans 1"/>
                <a:sym typeface="Open Sans 1"/>
              </a:rPr>
              <a:t>Causes :</a:t>
            </a:r>
          </a:p>
          <a:p>
            <a:pPr algn="just">
              <a:lnSpc>
                <a:spcPts val="3079"/>
              </a:lnSpc>
            </a:pPr>
            <a:r>
              <a:rPr lang="en-US" sz="2199">
                <a:solidFill>
                  <a:srgbClr val="000000"/>
                </a:solidFill>
                <a:latin typeface="Open Sans 1"/>
                <a:ea typeface="Open Sans 1"/>
                <a:cs typeface="Open Sans 1"/>
                <a:sym typeface="Open Sans 1"/>
              </a:rPr>
              <a:t> </a:t>
            </a:r>
          </a:p>
          <a:p>
            <a:pPr algn="just" marL="474976" indent="-237488" lvl="1">
              <a:lnSpc>
                <a:spcPts val="3079"/>
              </a:lnSpc>
              <a:buFont typeface="Arial"/>
              <a:buChar char="•"/>
            </a:pPr>
            <a:r>
              <a:rPr lang="en-US" sz="2199">
                <a:solidFill>
                  <a:srgbClr val="000000"/>
                </a:solidFill>
                <a:latin typeface="Open Sans 1"/>
                <a:ea typeface="Open Sans 1"/>
                <a:cs typeface="Open Sans 1"/>
                <a:sym typeface="Open Sans 1"/>
              </a:rPr>
              <a:t>Disponibilité calorique insuffisante</a:t>
            </a:r>
          </a:p>
          <a:p>
            <a:pPr algn="just" marL="474976" indent="-237488" lvl="1">
              <a:lnSpc>
                <a:spcPts val="3079"/>
              </a:lnSpc>
              <a:buFont typeface="Arial"/>
              <a:buChar char="•"/>
            </a:pPr>
            <a:r>
              <a:rPr lang="en-US" sz="2199">
                <a:solidFill>
                  <a:srgbClr val="000000"/>
                </a:solidFill>
                <a:latin typeface="Open Sans 1"/>
                <a:ea typeface="Open Sans 1"/>
                <a:cs typeface="Open Sans 1"/>
                <a:sym typeface="Open Sans 1"/>
              </a:rPr>
              <a:t>Dépendance aux importations</a:t>
            </a:r>
          </a:p>
          <a:p>
            <a:pPr algn="just" marL="474976" indent="-237488" lvl="1">
              <a:lnSpc>
                <a:spcPts val="3079"/>
              </a:lnSpc>
              <a:buFont typeface="Arial"/>
              <a:buChar char="•"/>
            </a:pPr>
            <a:r>
              <a:rPr lang="en-US" sz="2199">
                <a:solidFill>
                  <a:srgbClr val="000000"/>
                </a:solidFill>
                <a:latin typeface="Open Sans 1"/>
                <a:ea typeface="Open Sans 1"/>
                <a:cs typeface="Open Sans 1"/>
                <a:sym typeface="Open Sans 1"/>
              </a:rPr>
              <a:t>Conflits et Instabilité Politique (Guerres)</a:t>
            </a:r>
          </a:p>
          <a:p>
            <a:pPr algn="just" marL="474976" indent="-237488" lvl="1">
              <a:lnSpc>
                <a:spcPts val="3079"/>
              </a:lnSpc>
              <a:buFont typeface="Arial"/>
              <a:buChar char="•"/>
            </a:pPr>
            <a:r>
              <a:rPr lang="en-US" sz="2199">
                <a:solidFill>
                  <a:srgbClr val="000000"/>
                </a:solidFill>
                <a:latin typeface="Open Sans 1"/>
                <a:ea typeface="Open Sans 1"/>
                <a:cs typeface="Open Sans 1"/>
                <a:sym typeface="Open Sans 1"/>
              </a:rPr>
              <a:t>La pauvreté (nourriture trop chère même si elle est disponible)  (ex: Tchad)</a:t>
            </a:r>
          </a:p>
          <a:p>
            <a:pPr algn="just">
              <a:lnSpc>
                <a:spcPts val="307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54"/>
            <a:ext cx="1740275" cy="1736521"/>
            <a:chOff x="0" y="0"/>
            <a:chExt cx="2320367" cy="2315362"/>
          </a:xfrm>
        </p:grpSpPr>
        <p:grpSp>
          <p:nvGrpSpPr>
            <p:cNvPr name="Group 3" id="3"/>
            <p:cNvGrpSpPr/>
            <p:nvPr/>
          </p:nvGrpSpPr>
          <p:grpSpPr>
            <a:xfrm rot="-5400000">
              <a:off x="43" y="710450"/>
              <a:ext cx="183882" cy="183969"/>
              <a:chOff x="0" y="0"/>
              <a:chExt cx="1811417" cy="1812273"/>
            </a:xfrm>
          </p:grpSpPr>
          <p:sp>
            <p:nvSpPr>
              <p:cNvPr name="Freeform 4" id="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 id="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6" id="6"/>
            <p:cNvGrpSpPr/>
            <p:nvPr/>
          </p:nvGrpSpPr>
          <p:grpSpPr>
            <a:xfrm rot="-5400000">
              <a:off x="708808" y="710450"/>
              <a:ext cx="183882" cy="183969"/>
              <a:chOff x="0" y="0"/>
              <a:chExt cx="1811417" cy="1812273"/>
            </a:xfrm>
          </p:grpSpPr>
          <p:sp>
            <p:nvSpPr>
              <p:cNvPr name="Freeform 7" id="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8" id="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9" id="9"/>
            <p:cNvGrpSpPr/>
            <p:nvPr/>
          </p:nvGrpSpPr>
          <p:grpSpPr>
            <a:xfrm rot="-5400000">
              <a:off x="1419354" y="710501"/>
              <a:ext cx="183882" cy="183969"/>
              <a:chOff x="0" y="0"/>
              <a:chExt cx="1811417" cy="1812273"/>
            </a:xfrm>
          </p:grpSpPr>
          <p:sp>
            <p:nvSpPr>
              <p:cNvPr name="Freeform 10" id="1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1" id="1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2" id="12"/>
            <p:cNvGrpSpPr/>
            <p:nvPr/>
          </p:nvGrpSpPr>
          <p:grpSpPr>
            <a:xfrm rot="-5400000">
              <a:off x="43" y="1420943"/>
              <a:ext cx="183882" cy="183969"/>
              <a:chOff x="0" y="0"/>
              <a:chExt cx="1811417" cy="1812273"/>
            </a:xfrm>
          </p:grpSpPr>
          <p:sp>
            <p:nvSpPr>
              <p:cNvPr name="Freeform 13" id="1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4" id="1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5" id="15"/>
            <p:cNvGrpSpPr/>
            <p:nvPr/>
          </p:nvGrpSpPr>
          <p:grpSpPr>
            <a:xfrm rot="-5400000">
              <a:off x="708808" y="1420943"/>
              <a:ext cx="183882" cy="183969"/>
              <a:chOff x="0" y="0"/>
              <a:chExt cx="1811417" cy="1812273"/>
            </a:xfrm>
          </p:grpSpPr>
          <p:sp>
            <p:nvSpPr>
              <p:cNvPr name="Freeform 16" id="1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7" id="1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8" id="18"/>
            <p:cNvGrpSpPr/>
            <p:nvPr/>
          </p:nvGrpSpPr>
          <p:grpSpPr>
            <a:xfrm rot="-5400000">
              <a:off x="43" y="2131436"/>
              <a:ext cx="183882" cy="183969"/>
              <a:chOff x="0" y="0"/>
              <a:chExt cx="1811417" cy="1812273"/>
            </a:xfrm>
          </p:grpSpPr>
          <p:sp>
            <p:nvSpPr>
              <p:cNvPr name="Freeform 19" id="1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0" id="2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1" id="21"/>
            <p:cNvGrpSpPr/>
            <p:nvPr/>
          </p:nvGrpSpPr>
          <p:grpSpPr>
            <a:xfrm rot="-5400000">
              <a:off x="43" y="-43"/>
              <a:ext cx="183882" cy="183969"/>
              <a:chOff x="0" y="0"/>
              <a:chExt cx="1811417" cy="1812273"/>
            </a:xfrm>
          </p:grpSpPr>
          <p:sp>
            <p:nvSpPr>
              <p:cNvPr name="Freeform 22" id="2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3" id="2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4" id="24"/>
            <p:cNvGrpSpPr/>
            <p:nvPr/>
          </p:nvGrpSpPr>
          <p:grpSpPr>
            <a:xfrm rot="-5400000">
              <a:off x="708808" y="-43"/>
              <a:ext cx="183882" cy="183969"/>
              <a:chOff x="0" y="0"/>
              <a:chExt cx="1811417" cy="1812273"/>
            </a:xfrm>
          </p:grpSpPr>
          <p:sp>
            <p:nvSpPr>
              <p:cNvPr name="Freeform 25" id="2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6" id="2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7" id="27"/>
            <p:cNvGrpSpPr/>
            <p:nvPr/>
          </p:nvGrpSpPr>
          <p:grpSpPr>
            <a:xfrm rot="-5400000">
              <a:off x="1419354" y="8"/>
              <a:ext cx="183882" cy="183969"/>
              <a:chOff x="0" y="0"/>
              <a:chExt cx="1811417" cy="1812273"/>
            </a:xfrm>
          </p:grpSpPr>
          <p:sp>
            <p:nvSpPr>
              <p:cNvPr name="Freeform 28" id="2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9" id="2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0" id="30"/>
            <p:cNvGrpSpPr/>
            <p:nvPr/>
          </p:nvGrpSpPr>
          <p:grpSpPr>
            <a:xfrm rot="-5400000">
              <a:off x="2136441" y="8"/>
              <a:ext cx="183882" cy="183969"/>
              <a:chOff x="0" y="0"/>
              <a:chExt cx="1811417" cy="1812273"/>
            </a:xfrm>
          </p:grpSpPr>
          <p:sp>
            <p:nvSpPr>
              <p:cNvPr name="Freeform 31" id="3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2" id="3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grpSp>
        <p:nvGrpSpPr>
          <p:cNvPr name="Group 33" id="33"/>
          <p:cNvGrpSpPr/>
          <p:nvPr/>
        </p:nvGrpSpPr>
        <p:grpSpPr>
          <a:xfrm rot="0">
            <a:off x="16551479" y="0"/>
            <a:ext cx="1736521" cy="1740275"/>
            <a:chOff x="0" y="0"/>
            <a:chExt cx="2315362" cy="2320367"/>
          </a:xfrm>
        </p:grpSpPr>
        <p:grpSp>
          <p:nvGrpSpPr>
            <p:cNvPr name="Group 34" id="34"/>
            <p:cNvGrpSpPr/>
            <p:nvPr/>
          </p:nvGrpSpPr>
          <p:grpSpPr>
            <a:xfrm rot="0">
              <a:off x="1420986" y="0"/>
              <a:ext cx="183882" cy="183969"/>
              <a:chOff x="0" y="0"/>
              <a:chExt cx="1811417" cy="1812273"/>
            </a:xfrm>
          </p:grpSpPr>
          <p:sp>
            <p:nvSpPr>
              <p:cNvPr name="Freeform 35" id="3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6" id="3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7" id="37"/>
            <p:cNvGrpSpPr/>
            <p:nvPr/>
          </p:nvGrpSpPr>
          <p:grpSpPr>
            <a:xfrm rot="0">
              <a:off x="1420986" y="708765"/>
              <a:ext cx="183882" cy="183969"/>
              <a:chOff x="0" y="0"/>
              <a:chExt cx="1811417" cy="1812273"/>
            </a:xfrm>
          </p:grpSpPr>
          <p:sp>
            <p:nvSpPr>
              <p:cNvPr name="Freeform 38" id="3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9" id="3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0" id="40"/>
            <p:cNvGrpSpPr/>
            <p:nvPr/>
          </p:nvGrpSpPr>
          <p:grpSpPr>
            <a:xfrm rot="0">
              <a:off x="1420935" y="1419311"/>
              <a:ext cx="183882" cy="183969"/>
              <a:chOff x="0" y="0"/>
              <a:chExt cx="1811417" cy="1812273"/>
            </a:xfrm>
          </p:grpSpPr>
          <p:sp>
            <p:nvSpPr>
              <p:cNvPr name="Freeform 41" id="4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2" id="4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3" id="43"/>
            <p:cNvGrpSpPr/>
            <p:nvPr/>
          </p:nvGrpSpPr>
          <p:grpSpPr>
            <a:xfrm rot="0">
              <a:off x="710493" y="0"/>
              <a:ext cx="183882" cy="183969"/>
              <a:chOff x="0" y="0"/>
              <a:chExt cx="1811417" cy="1812273"/>
            </a:xfrm>
          </p:grpSpPr>
          <p:sp>
            <p:nvSpPr>
              <p:cNvPr name="Freeform 44" id="4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5" id="4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6" id="46"/>
            <p:cNvGrpSpPr/>
            <p:nvPr/>
          </p:nvGrpSpPr>
          <p:grpSpPr>
            <a:xfrm rot="0">
              <a:off x="710493" y="708765"/>
              <a:ext cx="183882" cy="183969"/>
              <a:chOff x="0" y="0"/>
              <a:chExt cx="1811417" cy="1812273"/>
            </a:xfrm>
          </p:grpSpPr>
          <p:sp>
            <p:nvSpPr>
              <p:cNvPr name="Freeform 47" id="4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8" id="4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9" id="49"/>
            <p:cNvGrpSpPr/>
            <p:nvPr/>
          </p:nvGrpSpPr>
          <p:grpSpPr>
            <a:xfrm rot="0">
              <a:off x="0" y="0"/>
              <a:ext cx="183882" cy="183969"/>
              <a:chOff x="0" y="0"/>
              <a:chExt cx="1811417" cy="1812273"/>
            </a:xfrm>
          </p:grpSpPr>
          <p:sp>
            <p:nvSpPr>
              <p:cNvPr name="Freeform 50" id="5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1" id="5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2" id="52"/>
            <p:cNvGrpSpPr/>
            <p:nvPr/>
          </p:nvGrpSpPr>
          <p:grpSpPr>
            <a:xfrm rot="0">
              <a:off x="2131479" y="0"/>
              <a:ext cx="183882" cy="183969"/>
              <a:chOff x="0" y="0"/>
              <a:chExt cx="1811417" cy="1812273"/>
            </a:xfrm>
          </p:grpSpPr>
          <p:sp>
            <p:nvSpPr>
              <p:cNvPr name="Freeform 53" id="5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4" id="5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5" id="55"/>
            <p:cNvGrpSpPr/>
            <p:nvPr/>
          </p:nvGrpSpPr>
          <p:grpSpPr>
            <a:xfrm rot="0">
              <a:off x="2131479" y="708765"/>
              <a:ext cx="183882" cy="183969"/>
              <a:chOff x="0" y="0"/>
              <a:chExt cx="1811417" cy="1812273"/>
            </a:xfrm>
          </p:grpSpPr>
          <p:sp>
            <p:nvSpPr>
              <p:cNvPr name="Freeform 56" id="5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7" id="5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8" id="58"/>
            <p:cNvGrpSpPr/>
            <p:nvPr/>
          </p:nvGrpSpPr>
          <p:grpSpPr>
            <a:xfrm rot="0">
              <a:off x="2131428" y="1419311"/>
              <a:ext cx="183882" cy="183969"/>
              <a:chOff x="0" y="0"/>
              <a:chExt cx="1811417" cy="1812273"/>
            </a:xfrm>
          </p:grpSpPr>
          <p:sp>
            <p:nvSpPr>
              <p:cNvPr name="Freeform 59" id="5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0" id="6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61" id="61"/>
            <p:cNvGrpSpPr/>
            <p:nvPr/>
          </p:nvGrpSpPr>
          <p:grpSpPr>
            <a:xfrm rot="0">
              <a:off x="2131428" y="2136398"/>
              <a:ext cx="183882" cy="183969"/>
              <a:chOff x="0" y="0"/>
              <a:chExt cx="1811417" cy="1812273"/>
            </a:xfrm>
          </p:grpSpPr>
          <p:sp>
            <p:nvSpPr>
              <p:cNvPr name="Freeform 62" id="6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3" id="6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grpSp>
        <p:nvGrpSpPr>
          <p:cNvPr name="Group 64" id="64"/>
          <p:cNvGrpSpPr/>
          <p:nvPr/>
        </p:nvGrpSpPr>
        <p:grpSpPr>
          <a:xfrm rot="0">
            <a:off x="17349683" y="9772650"/>
            <a:ext cx="423967" cy="427585"/>
            <a:chOff x="0" y="0"/>
            <a:chExt cx="205716" cy="207472"/>
          </a:xfrm>
        </p:grpSpPr>
        <p:sp>
          <p:nvSpPr>
            <p:cNvPr name="Freeform 65" id="65"/>
            <p:cNvSpPr/>
            <p:nvPr/>
          </p:nvSpPr>
          <p:spPr>
            <a:xfrm flipH="false" flipV="false" rot="0">
              <a:off x="0" y="0"/>
              <a:ext cx="205716" cy="207472"/>
            </a:xfrm>
            <a:custGeom>
              <a:avLst/>
              <a:gdLst/>
              <a:ahLst/>
              <a:cxnLst/>
              <a:rect r="r" b="b" t="t" l="l"/>
              <a:pathLst>
                <a:path h="207472" w="205716">
                  <a:moveTo>
                    <a:pt x="0" y="0"/>
                  </a:moveTo>
                  <a:lnTo>
                    <a:pt x="205716" y="0"/>
                  </a:lnTo>
                  <a:lnTo>
                    <a:pt x="205716" y="207472"/>
                  </a:lnTo>
                  <a:lnTo>
                    <a:pt x="0" y="207472"/>
                  </a:lnTo>
                  <a:close/>
                </a:path>
              </a:pathLst>
            </a:custGeom>
            <a:solidFill>
              <a:srgbClr val="DAE3E7"/>
            </a:solidFill>
          </p:spPr>
        </p:sp>
        <p:sp>
          <p:nvSpPr>
            <p:cNvPr name="TextBox 66" id="66"/>
            <p:cNvSpPr txBox="true"/>
            <p:nvPr/>
          </p:nvSpPr>
          <p:spPr>
            <a:xfrm>
              <a:off x="0" y="-38100"/>
              <a:ext cx="205716" cy="245572"/>
            </a:xfrm>
            <a:prstGeom prst="rect">
              <a:avLst/>
            </a:prstGeom>
          </p:spPr>
          <p:txBody>
            <a:bodyPr anchor="ctr" rtlCol="false" tIns="50800" lIns="50800" bIns="50800" rIns="50800"/>
            <a:lstStyle/>
            <a:p>
              <a:pPr algn="ctr">
                <a:lnSpc>
                  <a:spcPts val="2100"/>
                </a:lnSpc>
              </a:pPr>
              <a:r>
                <a:rPr lang="en-US" sz="1500">
                  <a:solidFill>
                    <a:srgbClr val="000000"/>
                  </a:solidFill>
                  <a:latin typeface="Lato"/>
                  <a:ea typeface="Lato"/>
                  <a:cs typeface="Lato"/>
                  <a:sym typeface="Lato"/>
                </a:rPr>
                <a:t>13</a:t>
              </a:r>
            </a:p>
          </p:txBody>
        </p:sp>
      </p:grpSp>
      <p:grpSp>
        <p:nvGrpSpPr>
          <p:cNvPr name="Group 67" id="67"/>
          <p:cNvGrpSpPr/>
          <p:nvPr/>
        </p:nvGrpSpPr>
        <p:grpSpPr>
          <a:xfrm rot="5400000">
            <a:off x="5559854" y="-3107274"/>
            <a:ext cx="7168292" cy="18288000"/>
            <a:chOff x="0" y="0"/>
            <a:chExt cx="1887945" cy="4816593"/>
          </a:xfrm>
        </p:grpSpPr>
        <p:sp>
          <p:nvSpPr>
            <p:cNvPr name="Freeform 68" id="68"/>
            <p:cNvSpPr/>
            <p:nvPr/>
          </p:nvSpPr>
          <p:spPr>
            <a:xfrm flipH="false" flipV="false" rot="0">
              <a:off x="0" y="0"/>
              <a:ext cx="1887945" cy="4816592"/>
            </a:xfrm>
            <a:custGeom>
              <a:avLst/>
              <a:gdLst/>
              <a:ahLst/>
              <a:cxnLst/>
              <a:rect r="r" b="b" t="t" l="l"/>
              <a:pathLst>
                <a:path h="4816592" w="1887945">
                  <a:moveTo>
                    <a:pt x="0" y="0"/>
                  </a:moveTo>
                  <a:lnTo>
                    <a:pt x="1887945" y="0"/>
                  </a:lnTo>
                  <a:lnTo>
                    <a:pt x="1887945" y="4816592"/>
                  </a:lnTo>
                  <a:lnTo>
                    <a:pt x="0" y="4816592"/>
                  </a:lnTo>
                  <a:close/>
                </a:path>
              </a:pathLst>
            </a:custGeom>
            <a:solidFill>
              <a:srgbClr val="DAE3E7"/>
            </a:solidFill>
          </p:spPr>
        </p:sp>
        <p:sp>
          <p:nvSpPr>
            <p:cNvPr name="TextBox 69" id="69"/>
            <p:cNvSpPr txBox="true"/>
            <p:nvPr/>
          </p:nvSpPr>
          <p:spPr>
            <a:xfrm>
              <a:off x="0" y="-38100"/>
              <a:ext cx="1887945" cy="4854693"/>
            </a:xfrm>
            <a:prstGeom prst="rect">
              <a:avLst/>
            </a:prstGeom>
          </p:spPr>
          <p:txBody>
            <a:bodyPr anchor="ctr" rtlCol="false" tIns="50800" lIns="50800" bIns="50800" rIns="50800"/>
            <a:lstStyle/>
            <a:p>
              <a:pPr algn="ctr">
                <a:lnSpc>
                  <a:spcPts val="2659"/>
                </a:lnSpc>
                <a:spcBef>
                  <a:spcPct val="0"/>
                </a:spcBef>
              </a:pPr>
            </a:p>
          </p:txBody>
        </p:sp>
      </p:grpSp>
      <p:sp>
        <p:nvSpPr>
          <p:cNvPr name="Freeform 70" id="70"/>
          <p:cNvSpPr/>
          <p:nvPr/>
        </p:nvSpPr>
        <p:spPr>
          <a:xfrm flipH="false" flipV="false" rot="0">
            <a:off x="5132451" y="2452581"/>
            <a:ext cx="7487299" cy="7168292"/>
          </a:xfrm>
          <a:custGeom>
            <a:avLst/>
            <a:gdLst/>
            <a:ahLst/>
            <a:cxnLst/>
            <a:rect r="r" b="b" t="t" l="l"/>
            <a:pathLst>
              <a:path h="7168292" w="7487299">
                <a:moveTo>
                  <a:pt x="0" y="0"/>
                </a:moveTo>
                <a:lnTo>
                  <a:pt x="7487299" y="0"/>
                </a:lnTo>
                <a:lnTo>
                  <a:pt x="7487299" y="7168291"/>
                </a:lnTo>
                <a:lnTo>
                  <a:pt x="0" y="7168291"/>
                </a:lnTo>
                <a:lnTo>
                  <a:pt x="0" y="0"/>
                </a:lnTo>
                <a:close/>
              </a:path>
            </a:pathLst>
          </a:custGeom>
          <a:blipFill>
            <a:blip r:embed="rId2"/>
            <a:stretch>
              <a:fillRect l="0" t="0" r="0" b="0"/>
            </a:stretch>
          </a:blipFill>
        </p:spPr>
      </p:sp>
      <p:sp>
        <p:nvSpPr>
          <p:cNvPr name="TextBox 71" id="71"/>
          <p:cNvSpPr txBox="true"/>
          <p:nvPr/>
        </p:nvSpPr>
        <p:spPr>
          <a:xfrm rot="0">
            <a:off x="2613973" y="688405"/>
            <a:ext cx="10167712" cy="1015478"/>
          </a:xfrm>
          <a:prstGeom prst="rect">
            <a:avLst/>
          </a:prstGeom>
        </p:spPr>
        <p:txBody>
          <a:bodyPr anchor="t" rtlCol="false" tIns="0" lIns="0" bIns="0" rIns="0">
            <a:spAutoFit/>
          </a:bodyPr>
          <a:lstStyle/>
          <a:p>
            <a:pPr algn="ctr">
              <a:lnSpc>
                <a:spcPts val="3919"/>
              </a:lnSpc>
            </a:pPr>
            <a:r>
              <a:rPr lang="en-US" b="true" sz="2799" spc="-92">
                <a:solidFill>
                  <a:srgbClr val="436271"/>
                </a:solidFill>
                <a:latin typeface="Helvetica World Bold"/>
                <a:ea typeface="Helvetica World Bold"/>
                <a:cs typeface="Helvetica World Bold"/>
                <a:sym typeface="Helvetica World Bold"/>
              </a:rPr>
              <a:t>7)Pays qui ont le plus bénéficié d'aide alimentaire depuis 2013</a:t>
            </a:r>
          </a:p>
          <a:p>
            <a:pPr algn="ctr">
              <a:lnSpc>
                <a:spcPts val="391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54"/>
            <a:ext cx="1740275" cy="1736521"/>
            <a:chOff x="0" y="0"/>
            <a:chExt cx="2320367" cy="2315362"/>
          </a:xfrm>
        </p:grpSpPr>
        <p:grpSp>
          <p:nvGrpSpPr>
            <p:cNvPr name="Group 3" id="3"/>
            <p:cNvGrpSpPr/>
            <p:nvPr/>
          </p:nvGrpSpPr>
          <p:grpSpPr>
            <a:xfrm rot="-5400000">
              <a:off x="43" y="710450"/>
              <a:ext cx="183882" cy="183969"/>
              <a:chOff x="0" y="0"/>
              <a:chExt cx="1811417" cy="1812273"/>
            </a:xfrm>
          </p:grpSpPr>
          <p:sp>
            <p:nvSpPr>
              <p:cNvPr name="Freeform 4" id="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 id="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6" id="6"/>
            <p:cNvGrpSpPr/>
            <p:nvPr/>
          </p:nvGrpSpPr>
          <p:grpSpPr>
            <a:xfrm rot="-5400000">
              <a:off x="708808" y="710450"/>
              <a:ext cx="183882" cy="183969"/>
              <a:chOff x="0" y="0"/>
              <a:chExt cx="1811417" cy="1812273"/>
            </a:xfrm>
          </p:grpSpPr>
          <p:sp>
            <p:nvSpPr>
              <p:cNvPr name="Freeform 7" id="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8" id="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9" id="9"/>
            <p:cNvGrpSpPr/>
            <p:nvPr/>
          </p:nvGrpSpPr>
          <p:grpSpPr>
            <a:xfrm rot="-5400000">
              <a:off x="1419354" y="710501"/>
              <a:ext cx="183882" cy="183969"/>
              <a:chOff x="0" y="0"/>
              <a:chExt cx="1811417" cy="1812273"/>
            </a:xfrm>
          </p:grpSpPr>
          <p:sp>
            <p:nvSpPr>
              <p:cNvPr name="Freeform 10" id="1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1" id="1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2" id="12"/>
            <p:cNvGrpSpPr/>
            <p:nvPr/>
          </p:nvGrpSpPr>
          <p:grpSpPr>
            <a:xfrm rot="-5400000">
              <a:off x="43" y="1420943"/>
              <a:ext cx="183882" cy="183969"/>
              <a:chOff x="0" y="0"/>
              <a:chExt cx="1811417" cy="1812273"/>
            </a:xfrm>
          </p:grpSpPr>
          <p:sp>
            <p:nvSpPr>
              <p:cNvPr name="Freeform 13" id="1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4" id="1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5" id="15"/>
            <p:cNvGrpSpPr/>
            <p:nvPr/>
          </p:nvGrpSpPr>
          <p:grpSpPr>
            <a:xfrm rot="-5400000">
              <a:off x="708808" y="1420943"/>
              <a:ext cx="183882" cy="183969"/>
              <a:chOff x="0" y="0"/>
              <a:chExt cx="1811417" cy="1812273"/>
            </a:xfrm>
          </p:grpSpPr>
          <p:sp>
            <p:nvSpPr>
              <p:cNvPr name="Freeform 16" id="1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7" id="1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8" id="18"/>
            <p:cNvGrpSpPr/>
            <p:nvPr/>
          </p:nvGrpSpPr>
          <p:grpSpPr>
            <a:xfrm rot="-5400000">
              <a:off x="43" y="2131436"/>
              <a:ext cx="183882" cy="183969"/>
              <a:chOff x="0" y="0"/>
              <a:chExt cx="1811417" cy="1812273"/>
            </a:xfrm>
          </p:grpSpPr>
          <p:sp>
            <p:nvSpPr>
              <p:cNvPr name="Freeform 19" id="1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0" id="2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1" id="21"/>
            <p:cNvGrpSpPr/>
            <p:nvPr/>
          </p:nvGrpSpPr>
          <p:grpSpPr>
            <a:xfrm rot="-5400000">
              <a:off x="43" y="-43"/>
              <a:ext cx="183882" cy="183969"/>
              <a:chOff x="0" y="0"/>
              <a:chExt cx="1811417" cy="1812273"/>
            </a:xfrm>
          </p:grpSpPr>
          <p:sp>
            <p:nvSpPr>
              <p:cNvPr name="Freeform 22" id="2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3" id="2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4" id="24"/>
            <p:cNvGrpSpPr/>
            <p:nvPr/>
          </p:nvGrpSpPr>
          <p:grpSpPr>
            <a:xfrm rot="-5400000">
              <a:off x="708808" y="-43"/>
              <a:ext cx="183882" cy="183969"/>
              <a:chOff x="0" y="0"/>
              <a:chExt cx="1811417" cy="1812273"/>
            </a:xfrm>
          </p:grpSpPr>
          <p:sp>
            <p:nvSpPr>
              <p:cNvPr name="Freeform 25" id="2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6" id="2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7" id="27"/>
            <p:cNvGrpSpPr/>
            <p:nvPr/>
          </p:nvGrpSpPr>
          <p:grpSpPr>
            <a:xfrm rot="-5400000">
              <a:off x="1419354" y="8"/>
              <a:ext cx="183882" cy="183969"/>
              <a:chOff x="0" y="0"/>
              <a:chExt cx="1811417" cy="1812273"/>
            </a:xfrm>
          </p:grpSpPr>
          <p:sp>
            <p:nvSpPr>
              <p:cNvPr name="Freeform 28" id="2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9" id="2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0" id="30"/>
            <p:cNvGrpSpPr/>
            <p:nvPr/>
          </p:nvGrpSpPr>
          <p:grpSpPr>
            <a:xfrm rot="-5400000">
              <a:off x="2136441" y="8"/>
              <a:ext cx="183882" cy="183969"/>
              <a:chOff x="0" y="0"/>
              <a:chExt cx="1811417" cy="1812273"/>
            </a:xfrm>
          </p:grpSpPr>
          <p:sp>
            <p:nvSpPr>
              <p:cNvPr name="Freeform 31" id="3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2" id="3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grpSp>
        <p:nvGrpSpPr>
          <p:cNvPr name="Group 33" id="33"/>
          <p:cNvGrpSpPr/>
          <p:nvPr/>
        </p:nvGrpSpPr>
        <p:grpSpPr>
          <a:xfrm rot="0">
            <a:off x="16551479" y="0"/>
            <a:ext cx="1736521" cy="1740275"/>
            <a:chOff x="0" y="0"/>
            <a:chExt cx="2315362" cy="2320367"/>
          </a:xfrm>
        </p:grpSpPr>
        <p:grpSp>
          <p:nvGrpSpPr>
            <p:cNvPr name="Group 34" id="34"/>
            <p:cNvGrpSpPr/>
            <p:nvPr/>
          </p:nvGrpSpPr>
          <p:grpSpPr>
            <a:xfrm rot="0">
              <a:off x="1420986" y="0"/>
              <a:ext cx="183882" cy="183969"/>
              <a:chOff x="0" y="0"/>
              <a:chExt cx="1811417" cy="1812273"/>
            </a:xfrm>
          </p:grpSpPr>
          <p:sp>
            <p:nvSpPr>
              <p:cNvPr name="Freeform 35" id="3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6" id="3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7" id="37"/>
            <p:cNvGrpSpPr/>
            <p:nvPr/>
          </p:nvGrpSpPr>
          <p:grpSpPr>
            <a:xfrm rot="0">
              <a:off x="1420986" y="708765"/>
              <a:ext cx="183882" cy="183969"/>
              <a:chOff x="0" y="0"/>
              <a:chExt cx="1811417" cy="1812273"/>
            </a:xfrm>
          </p:grpSpPr>
          <p:sp>
            <p:nvSpPr>
              <p:cNvPr name="Freeform 38" id="3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9" id="3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0" id="40"/>
            <p:cNvGrpSpPr/>
            <p:nvPr/>
          </p:nvGrpSpPr>
          <p:grpSpPr>
            <a:xfrm rot="0">
              <a:off x="1420935" y="1419311"/>
              <a:ext cx="183882" cy="183969"/>
              <a:chOff x="0" y="0"/>
              <a:chExt cx="1811417" cy="1812273"/>
            </a:xfrm>
          </p:grpSpPr>
          <p:sp>
            <p:nvSpPr>
              <p:cNvPr name="Freeform 41" id="4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2" id="4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3" id="43"/>
            <p:cNvGrpSpPr/>
            <p:nvPr/>
          </p:nvGrpSpPr>
          <p:grpSpPr>
            <a:xfrm rot="0">
              <a:off x="710493" y="0"/>
              <a:ext cx="183882" cy="183969"/>
              <a:chOff x="0" y="0"/>
              <a:chExt cx="1811417" cy="1812273"/>
            </a:xfrm>
          </p:grpSpPr>
          <p:sp>
            <p:nvSpPr>
              <p:cNvPr name="Freeform 44" id="4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5" id="4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6" id="46"/>
            <p:cNvGrpSpPr/>
            <p:nvPr/>
          </p:nvGrpSpPr>
          <p:grpSpPr>
            <a:xfrm rot="0">
              <a:off x="710493" y="708765"/>
              <a:ext cx="183882" cy="183969"/>
              <a:chOff x="0" y="0"/>
              <a:chExt cx="1811417" cy="1812273"/>
            </a:xfrm>
          </p:grpSpPr>
          <p:sp>
            <p:nvSpPr>
              <p:cNvPr name="Freeform 47" id="4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8" id="4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9" id="49"/>
            <p:cNvGrpSpPr/>
            <p:nvPr/>
          </p:nvGrpSpPr>
          <p:grpSpPr>
            <a:xfrm rot="0">
              <a:off x="0" y="0"/>
              <a:ext cx="183882" cy="183969"/>
              <a:chOff x="0" y="0"/>
              <a:chExt cx="1811417" cy="1812273"/>
            </a:xfrm>
          </p:grpSpPr>
          <p:sp>
            <p:nvSpPr>
              <p:cNvPr name="Freeform 50" id="5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1" id="5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2" id="52"/>
            <p:cNvGrpSpPr/>
            <p:nvPr/>
          </p:nvGrpSpPr>
          <p:grpSpPr>
            <a:xfrm rot="0">
              <a:off x="2131479" y="0"/>
              <a:ext cx="183882" cy="183969"/>
              <a:chOff x="0" y="0"/>
              <a:chExt cx="1811417" cy="1812273"/>
            </a:xfrm>
          </p:grpSpPr>
          <p:sp>
            <p:nvSpPr>
              <p:cNvPr name="Freeform 53" id="5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4" id="5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5" id="55"/>
            <p:cNvGrpSpPr/>
            <p:nvPr/>
          </p:nvGrpSpPr>
          <p:grpSpPr>
            <a:xfrm rot="0">
              <a:off x="2131479" y="708765"/>
              <a:ext cx="183882" cy="183969"/>
              <a:chOff x="0" y="0"/>
              <a:chExt cx="1811417" cy="1812273"/>
            </a:xfrm>
          </p:grpSpPr>
          <p:sp>
            <p:nvSpPr>
              <p:cNvPr name="Freeform 56" id="5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7" id="5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8" id="58"/>
            <p:cNvGrpSpPr/>
            <p:nvPr/>
          </p:nvGrpSpPr>
          <p:grpSpPr>
            <a:xfrm rot="0">
              <a:off x="2131428" y="1419311"/>
              <a:ext cx="183882" cy="183969"/>
              <a:chOff x="0" y="0"/>
              <a:chExt cx="1811417" cy="1812273"/>
            </a:xfrm>
          </p:grpSpPr>
          <p:sp>
            <p:nvSpPr>
              <p:cNvPr name="Freeform 59" id="5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0" id="6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61" id="61"/>
            <p:cNvGrpSpPr/>
            <p:nvPr/>
          </p:nvGrpSpPr>
          <p:grpSpPr>
            <a:xfrm rot="0">
              <a:off x="2131428" y="2136398"/>
              <a:ext cx="183882" cy="183969"/>
              <a:chOff x="0" y="0"/>
              <a:chExt cx="1811417" cy="1812273"/>
            </a:xfrm>
          </p:grpSpPr>
          <p:sp>
            <p:nvSpPr>
              <p:cNvPr name="Freeform 62" id="6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3" id="6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grpSp>
        <p:nvGrpSpPr>
          <p:cNvPr name="Group 64" id="64"/>
          <p:cNvGrpSpPr/>
          <p:nvPr/>
        </p:nvGrpSpPr>
        <p:grpSpPr>
          <a:xfrm rot="0">
            <a:off x="17349683" y="9772650"/>
            <a:ext cx="423967" cy="427585"/>
            <a:chOff x="0" y="0"/>
            <a:chExt cx="205716" cy="207472"/>
          </a:xfrm>
        </p:grpSpPr>
        <p:sp>
          <p:nvSpPr>
            <p:cNvPr name="Freeform 65" id="65"/>
            <p:cNvSpPr/>
            <p:nvPr/>
          </p:nvSpPr>
          <p:spPr>
            <a:xfrm flipH="false" flipV="false" rot="0">
              <a:off x="0" y="0"/>
              <a:ext cx="205716" cy="207472"/>
            </a:xfrm>
            <a:custGeom>
              <a:avLst/>
              <a:gdLst/>
              <a:ahLst/>
              <a:cxnLst/>
              <a:rect r="r" b="b" t="t" l="l"/>
              <a:pathLst>
                <a:path h="207472" w="205716">
                  <a:moveTo>
                    <a:pt x="0" y="0"/>
                  </a:moveTo>
                  <a:lnTo>
                    <a:pt x="205716" y="0"/>
                  </a:lnTo>
                  <a:lnTo>
                    <a:pt x="205716" y="207472"/>
                  </a:lnTo>
                  <a:lnTo>
                    <a:pt x="0" y="207472"/>
                  </a:lnTo>
                  <a:close/>
                </a:path>
              </a:pathLst>
            </a:custGeom>
            <a:solidFill>
              <a:srgbClr val="DAE3E7"/>
            </a:solidFill>
          </p:spPr>
        </p:sp>
        <p:sp>
          <p:nvSpPr>
            <p:cNvPr name="TextBox 66" id="66"/>
            <p:cNvSpPr txBox="true"/>
            <p:nvPr/>
          </p:nvSpPr>
          <p:spPr>
            <a:xfrm>
              <a:off x="0" y="-38100"/>
              <a:ext cx="205716" cy="245572"/>
            </a:xfrm>
            <a:prstGeom prst="rect">
              <a:avLst/>
            </a:prstGeom>
          </p:spPr>
          <p:txBody>
            <a:bodyPr anchor="ctr" rtlCol="false" tIns="50800" lIns="50800" bIns="50800" rIns="50800"/>
            <a:lstStyle/>
            <a:p>
              <a:pPr algn="ctr">
                <a:lnSpc>
                  <a:spcPts val="2100"/>
                </a:lnSpc>
              </a:pPr>
              <a:r>
                <a:rPr lang="en-US" sz="1500">
                  <a:solidFill>
                    <a:srgbClr val="000000"/>
                  </a:solidFill>
                  <a:latin typeface="Lato"/>
                  <a:ea typeface="Lato"/>
                  <a:cs typeface="Lato"/>
                  <a:sym typeface="Lato"/>
                </a:rPr>
                <a:t>14</a:t>
              </a:r>
            </a:p>
          </p:txBody>
        </p:sp>
      </p:grpSp>
      <p:grpSp>
        <p:nvGrpSpPr>
          <p:cNvPr name="Group 67" id="67"/>
          <p:cNvGrpSpPr/>
          <p:nvPr/>
        </p:nvGrpSpPr>
        <p:grpSpPr>
          <a:xfrm rot="5400000">
            <a:off x="5559854" y="-3130362"/>
            <a:ext cx="7168292" cy="18288000"/>
            <a:chOff x="0" y="0"/>
            <a:chExt cx="1887945" cy="4816593"/>
          </a:xfrm>
        </p:grpSpPr>
        <p:sp>
          <p:nvSpPr>
            <p:cNvPr name="Freeform 68" id="68"/>
            <p:cNvSpPr/>
            <p:nvPr/>
          </p:nvSpPr>
          <p:spPr>
            <a:xfrm flipH="false" flipV="false" rot="0">
              <a:off x="0" y="0"/>
              <a:ext cx="1887945" cy="4816592"/>
            </a:xfrm>
            <a:custGeom>
              <a:avLst/>
              <a:gdLst/>
              <a:ahLst/>
              <a:cxnLst/>
              <a:rect r="r" b="b" t="t" l="l"/>
              <a:pathLst>
                <a:path h="4816592" w="1887945">
                  <a:moveTo>
                    <a:pt x="0" y="0"/>
                  </a:moveTo>
                  <a:lnTo>
                    <a:pt x="1887945" y="0"/>
                  </a:lnTo>
                  <a:lnTo>
                    <a:pt x="1887945" y="4816592"/>
                  </a:lnTo>
                  <a:lnTo>
                    <a:pt x="0" y="4816592"/>
                  </a:lnTo>
                  <a:close/>
                </a:path>
              </a:pathLst>
            </a:custGeom>
            <a:solidFill>
              <a:srgbClr val="DAE3E7"/>
            </a:solidFill>
          </p:spPr>
        </p:sp>
        <p:sp>
          <p:nvSpPr>
            <p:cNvPr name="TextBox 69" id="69"/>
            <p:cNvSpPr txBox="true"/>
            <p:nvPr/>
          </p:nvSpPr>
          <p:spPr>
            <a:xfrm>
              <a:off x="0" y="-38100"/>
              <a:ext cx="1887945" cy="4854693"/>
            </a:xfrm>
            <a:prstGeom prst="rect">
              <a:avLst/>
            </a:prstGeom>
          </p:spPr>
          <p:txBody>
            <a:bodyPr anchor="ctr" rtlCol="false" tIns="50800" lIns="50800" bIns="50800" rIns="50800"/>
            <a:lstStyle/>
            <a:p>
              <a:pPr algn="ctr">
                <a:lnSpc>
                  <a:spcPts val="2659"/>
                </a:lnSpc>
                <a:spcBef>
                  <a:spcPct val="0"/>
                </a:spcBef>
              </a:pPr>
            </a:p>
          </p:txBody>
        </p:sp>
      </p:grpSp>
      <p:sp>
        <p:nvSpPr>
          <p:cNvPr name="Freeform 70" id="70"/>
          <p:cNvSpPr/>
          <p:nvPr/>
        </p:nvSpPr>
        <p:spPr>
          <a:xfrm flipH="false" flipV="false" rot="0">
            <a:off x="1949045" y="2569053"/>
            <a:ext cx="14389911" cy="6889170"/>
          </a:xfrm>
          <a:custGeom>
            <a:avLst/>
            <a:gdLst/>
            <a:ahLst/>
            <a:cxnLst/>
            <a:rect r="r" b="b" t="t" l="l"/>
            <a:pathLst>
              <a:path h="6889170" w="14389911">
                <a:moveTo>
                  <a:pt x="0" y="0"/>
                </a:moveTo>
                <a:lnTo>
                  <a:pt x="14389910" y="0"/>
                </a:lnTo>
                <a:lnTo>
                  <a:pt x="14389910" y="6889170"/>
                </a:lnTo>
                <a:lnTo>
                  <a:pt x="0" y="6889170"/>
                </a:lnTo>
                <a:lnTo>
                  <a:pt x="0" y="0"/>
                </a:lnTo>
                <a:close/>
              </a:path>
            </a:pathLst>
          </a:custGeom>
          <a:blipFill>
            <a:blip r:embed="rId2"/>
            <a:stretch>
              <a:fillRect l="0" t="0" r="0" b="0"/>
            </a:stretch>
          </a:blipFill>
        </p:spPr>
      </p:sp>
      <p:sp>
        <p:nvSpPr>
          <p:cNvPr name="TextBox 71" id="71"/>
          <p:cNvSpPr txBox="true"/>
          <p:nvPr/>
        </p:nvSpPr>
        <p:spPr>
          <a:xfrm rot="0">
            <a:off x="2613973" y="643800"/>
            <a:ext cx="10167712" cy="1054316"/>
          </a:xfrm>
          <a:prstGeom prst="rect">
            <a:avLst/>
          </a:prstGeom>
        </p:spPr>
        <p:txBody>
          <a:bodyPr anchor="t" rtlCol="false" tIns="0" lIns="0" bIns="0" rIns="0">
            <a:spAutoFit/>
          </a:bodyPr>
          <a:lstStyle/>
          <a:p>
            <a:pPr algn="ctr">
              <a:lnSpc>
                <a:spcPts val="3919"/>
              </a:lnSpc>
            </a:pPr>
            <a:r>
              <a:rPr lang="en-US" b="true" sz="2799" spc="-92">
                <a:solidFill>
                  <a:srgbClr val="436271"/>
                </a:solidFill>
                <a:latin typeface="Helvetica World Bold"/>
                <a:ea typeface="Helvetica World Bold"/>
                <a:cs typeface="Helvetica World Bold"/>
                <a:sym typeface="Helvetica World Bold"/>
              </a:rPr>
              <a:t>8) Évolution de l’aide alimentaire pour les 5 pays qui en ont le plus bénéficié entre 2013 et 2016</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54"/>
            <a:ext cx="1740275" cy="1736521"/>
            <a:chOff x="0" y="0"/>
            <a:chExt cx="2320367" cy="2315362"/>
          </a:xfrm>
        </p:grpSpPr>
        <p:grpSp>
          <p:nvGrpSpPr>
            <p:cNvPr name="Group 3" id="3"/>
            <p:cNvGrpSpPr/>
            <p:nvPr/>
          </p:nvGrpSpPr>
          <p:grpSpPr>
            <a:xfrm rot="-5400000">
              <a:off x="43" y="710450"/>
              <a:ext cx="183882" cy="183969"/>
              <a:chOff x="0" y="0"/>
              <a:chExt cx="1811417" cy="1812273"/>
            </a:xfrm>
          </p:grpSpPr>
          <p:sp>
            <p:nvSpPr>
              <p:cNvPr name="Freeform 4" id="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 id="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6" id="6"/>
            <p:cNvGrpSpPr/>
            <p:nvPr/>
          </p:nvGrpSpPr>
          <p:grpSpPr>
            <a:xfrm rot="-5400000">
              <a:off x="708808" y="710450"/>
              <a:ext cx="183882" cy="183969"/>
              <a:chOff x="0" y="0"/>
              <a:chExt cx="1811417" cy="1812273"/>
            </a:xfrm>
          </p:grpSpPr>
          <p:sp>
            <p:nvSpPr>
              <p:cNvPr name="Freeform 7" id="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8" id="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9" id="9"/>
            <p:cNvGrpSpPr/>
            <p:nvPr/>
          </p:nvGrpSpPr>
          <p:grpSpPr>
            <a:xfrm rot="-5400000">
              <a:off x="1419354" y="710501"/>
              <a:ext cx="183882" cy="183969"/>
              <a:chOff x="0" y="0"/>
              <a:chExt cx="1811417" cy="1812273"/>
            </a:xfrm>
          </p:grpSpPr>
          <p:sp>
            <p:nvSpPr>
              <p:cNvPr name="Freeform 10" id="1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1" id="1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2" id="12"/>
            <p:cNvGrpSpPr/>
            <p:nvPr/>
          </p:nvGrpSpPr>
          <p:grpSpPr>
            <a:xfrm rot="-5400000">
              <a:off x="43" y="1420943"/>
              <a:ext cx="183882" cy="183969"/>
              <a:chOff x="0" y="0"/>
              <a:chExt cx="1811417" cy="1812273"/>
            </a:xfrm>
          </p:grpSpPr>
          <p:sp>
            <p:nvSpPr>
              <p:cNvPr name="Freeform 13" id="1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4" id="1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5" id="15"/>
            <p:cNvGrpSpPr/>
            <p:nvPr/>
          </p:nvGrpSpPr>
          <p:grpSpPr>
            <a:xfrm rot="-5400000">
              <a:off x="708808" y="1420943"/>
              <a:ext cx="183882" cy="183969"/>
              <a:chOff x="0" y="0"/>
              <a:chExt cx="1811417" cy="1812273"/>
            </a:xfrm>
          </p:grpSpPr>
          <p:sp>
            <p:nvSpPr>
              <p:cNvPr name="Freeform 16" id="1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7" id="1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8" id="18"/>
            <p:cNvGrpSpPr/>
            <p:nvPr/>
          </p:nvGrpSpPr>
          <p:grpSpPr>
            <a:xfrm rot="-5400000">
              <a:off x="43" y="2131436"/>
              <a:ext cx="183882" cy="183969"/>
              <a:chOff x="0" y="0"/>
              <a:chExt cx="1811417" cy="1812273"/>
            </a:xfrm>
          </p:grpSpPr>
          <p:sp>
            <p:nvSpPr>
              <p:cNvPr name="Freeform 19" id="1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0" id="2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1" id="21"/>
            <p:cNvGrpSpPr/>
            <p:nvPr/>
          </p:nvGrpSpPr>
          <p:grpSpPr>
            <a:xfrm rot="-5400000">
              <a:off x="43" y="-43"/>
              <a:ext cx="183882" cy="183969"/>
              <a:chOff x="0" y="0"/>
              <a:chExt cx="1811417" cy="1812273"/>
            </a:xfrm>
          </p:grpSpPr>
          <p:sp>
            <p:nvSpPr>
              <p:cNvPr name="Freeform 22" id="2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3" id="2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4" id="24"/>
            <p:cNvGrpSpPr/>
            <p:nvPr/>
          </p:nvGrpSpPr>
          <p:grpSpPr>
            <a:xfrm rot="-5400000">
              <a:off x="708808" y="-43"/>
              <a:ext cx="183882" cy="183969"/>
              <a:chOff x="0" y="0"/>
              <a:chExt cx="1811417" cy="1812273"/>
            </a:xfrm>
          </p:grpSpPr>
          <p:sp>
            <p:nvSpPr>
              <p:cNvPr name="Freeform 25" id="2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6" id="2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7" id="27"/>
            <p:cNvGrpSpPr/>
            <p:nvPr/>
          </p:nvGrpSpPr>
          <p:grpSpPr>
            <a:xfrm rot="-5400000">
              <a:off x="1419354" y="8"/>
              <a:ext cx="183882" cy="183969"/>
              <a:chOff x="0" y="0"/>
              <a:chExt cx="1811417" cy="1812273"/>
            </a:xfrm>
          </p:grpSpPr>
          <p:sp>
            <p:nvSpPr>
              <p:cNvPr name="Freeform 28" id="2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9" id="2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0" id="30"/>
            <p:cNvGrpSpPr/>
            <p:nvPr/>
          </p:nvGrpSpPr>
          <p:grpSpPr>
            <a:xfrm rot="-5400000">
              <a:off x="2136441" y="8"/>
              <a:ext cx="183882" cy="183969"/>
              <a:chOff x="0" y="0"/>
              <a:chExt cx="1811417" cy="1812273"/>
            </a:xfrm>
          </p:grpSpPr>
          <p:sp>
            <p:nvSpPr>
              <p:cNvPr name="Freeform 31" id="3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2" id="3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grpSp>
        <p:nvGrpSpPr>
          <p:cNvPr name="Group 33" id="33"/>
          <p:cNvGrpSpPr/>
          <p:nvPr/>
        </p:nvGrpSpPr>
        <p:grpSpPr>
          <a:xfrm rot="0">
            <a:off x="16551479" y="0"/>
            <a:ext cx="1736521" cy="1740275"/>
            <a:chOff x="0" y="0"/>
            <a:chExt cx="2315362" cy="2320367"/>
          </a:xfrm>
        </p:grpSpPr>
        <p:grpSp>
          <p:nvGrpSpPr>
            <p:cNvPr name="Group 34" id="34"/>
            <p:cNvGrpSpPr/>
            <p:nvPr/>
          </p:nvGrpSpPr>
          <p:grpSpPr>
            <a:xfrm rot="0">
              <a:off x="1420986" y="0"/>
              <a:ext cx="183882" cy="183969"/>
              <a:chOff x="0" y="0"/>
              <a:chExt cx="1811417" cy="1812273"/>
            </a:xfrm>
          </p:grpSpPr>
          <p:sp>
            <p:nvSpPr>
              <p:cNvPr name="Freeform 35" id="3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6" id="3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7" id="37"/>
            <p:cNvGrpSpPr/>
            <p:nvPr/>
          </p:nvGrpSpPr>
          <p:grpSpPr>
            <a:xfrm rot="0">
              <a:off x="1420986" y="708765"/>
              <a:ext cx="183882" cy="183969"/>
              <a:chOff x="0" y="0"/>
              <a:chExt cx="1811417" cy="1812273"/>
            </a:xfrm>
          </p:grpSpPr>
          <p:sp>
            <p:nvSpPr>
              <p:cNvPr name="Freeform 38" id="3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9" id="3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0" id="40"/>
            <p:cNvGrpSpPr/>
            <p:nvPr/>
          </p:nvGrpSpPr>
          <p:grpSpPr>
            <a:xfrm rot="0">
              <a:off x="1420935" y="1419311"/>
              <a:ext cx="183882" cy="183969"/>
              <a:chOff x="0" y="0"/>
              <a:chExt cx="1811417" cy="1812273"/>
            </a:xfrm>
          </p:grpSpPr>
          <p:sp>
            <p:nvSpPr>
              <p:cNvPr name="Freeform 41" id="4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2" id="4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3" id="43"/>
            <p:cNvGrpSpPr/>
            <p:nvPr/>
          </p:nvGrpSpPr>
          <p:grpSpPr>
            <a:xfrm rot="0">
              <a:off x="710493" y="0"/>
              <a:ext cx="183882" cy="183969"/>
              <a:chOff x="0" y="0"/>
              <a:chExt cx="1811417" cy="1812273"/>
            </a:xfrm>
          </p:grpSpPr>
          <p:sp>
            <p:nvSpPr>
              <p:cNvPr name="Freeform 44" id="4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5" id="4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6" id="46"/>
            <p:cNvGrpSpPr/>
            <p:nvPr/>
          </p:nvGrpSpPr>
          <p:grpSpPr>
            <a:xfrm rot="0">
              <a:off x="710493" y="708765"/>
              <a:ext cx="183882" cy="183969"/>
              <a:chOff x="0" y="0"/>
              <a:chExt cx="1811417" cy="1812273"/>
            </a:xfrm>
          </p:grpSpPr>
          <p:sp>
            <p:nvSpPr>
              <p:cNvPr name="Freeform 47" id="4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8" id="4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9" id="49"/>
            <p:cNvGrpSpPr/>
            <p:nvPr/>
          </p:nvGrpSpPr>
          <p:grpSpPr>
            <a:xfrm rot="0">
              <a:off x="0" y="0"/>
              <a:ext cx="183882" cy="183969"/>
              <a:chOff x="0" y="0"/>
              <a:chExt cx="1811417" cy="1812273"/>
            </a:xfrm>
          </p:grpSpPr>
          <p:sp>
            <p:nvSpPr>
              <p:cNvPr name="Freeform 50" id="5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1" id="5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2" id="52"/>
            <p:cNvGrpSpPr/>
            <p:nvPr/>
          </p:nvGrpSpPr>
          <p:grpSpPr>
            <a:xfrm rot="0">
              <a:off x="2131479" y="0"/>
              <a:ext cx="183882" cy="183969"/>
              <a:chOff x="0" y="0"/>
              <a:chExt cx="1811417" cy="1812273"/>
            </a:xfrm>
          </p:grpSpPr>
          <p:sp>
            <p:nvSpPr>
              <p:cNvPr name="Freeform 53" id="5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4" id="5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5" id="55"/>
            <p:cNvGrpSpPr/>
            <p:nvPr/>
          </p:nvGrpSpPr>
          <p:grpSpPr>
            <a:xfrm rot="0">
              <a:off x="2131479" y="708765"/>
              <a:ext cx="183882" cy="183969"/>
              <a:chOff x="0" y="0"/>
              <a:chExt cx="1811417" cy="1812273"/>
            </a:xfrm>
          </p:grpSpPr>
          <p:sp>
            <p:nvSpPr>
              <p:cNvPr name="Freeform 56" id="5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7" id="5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8" id="58"/>
            <p:cNvGrpSpPr/>
            <p:nvPr/>
          </p:nvGrpSpPr>
          <p:grpSpPr>
            <a:xfrm rot="0">
              <a:off x="2131428" y="1419311"/>
              <a:ext cx="183882" cy="183969"/>
              <a:chOff x="0" y="0"/>
              <a:chExt cx="1811417" cy="1812273"/>
            </a:xfrm>
          </p:grpSpPr>
          <p:sp>
            <p:nvSpPr>
              <p:cNvPr name="Freeform 59" id="5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0" id="6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61" id="61"/>
            <p:cNvGrpSpPr/>
            <p:nvPr/>
          </p:nvGrpSpPr>
          <p:grpSpPr>
            <a:xfrm rot="0">
              <a:off x="2131428" y="2136398"/>
              <a:ext cx="183882" cy="183969"/>
              <a:chOff x="0" y="0"/>
              <a:chExt cx="1811417" cy="1812273"/>
            </a:xfrm>
          </p:grpSpPr>
          <p:sp>
            <p:nvSpPr>
              <p:cNvPr name="Freeform 62" id="6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3" id="6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grpSp>
        <p:nvGrpSpPr>
          <p:cNvPr name="Group 64" id="64"/>
          <p:cNvGrpSpPr/>
          <p:nvPr/>
        </p:nvGrpSpPr>
        <p:grpSpPr>
          <a:xfrm rot="0">
            <a:off x="17349683" y="9772650"/>
            <a:ext cx="423967" cy="427585"/>
            <a:chOff x="0" y="0"/>
            <a:chExt cx="205716" cy="207472"/>
          </a:xfrm>
        </p:grpSpPr>
        <p:sp>
          <p:nvSpPr>
            <p:cNvPr name="Freeform 65" id="65"/>
            <p:cNvSpPr/>
            <p:nvPr/>
          </p:nvSpPr>
          <p:spPr>
            <a:xfrm flipH="false" flipV="false" rot="0">
              <a:off x="0" y="0"/>
              <a:ext cx="205716" cy="207472"/>
            </a:xfrm>
            <a:custGeom>
              <a:avLst/>
              <a:gdLst/>
              <a:ahLst/>
              <a:cxnLst/>
              <a:rect r="r" b="b" t="t" l="l"/>
              <a:pathLst>
                <a:path h="207472" w="205716">
                  <a:moveTo>
                    <a:pt x="0" y="0"/>
                  </a:moveTo>
                  <a:lnTo>
                    <a:pt x="205716" y="0"/>
                  </a:lnTo>
                  <a:lnTo>
                    <a:pt x="205716" y="207472"/>
                  </a:lnTo>
                  <a:lnTo>
                    <a:pt x="0" y="207472"/>
                  </a:lnTo>
                  <a:close/>
                </a:path>
              </a:pathLst>
            </a:custGeom>
            <a:solidFill>
              <a:srgbClr val="DAE3E7"/>
            </a:solidFill>
          </p:spPr>
        </p:sp>
        <p:sp>
          <p:nvSpPr>
            <p:cNvPr name="TextBox 66" id="66"/>
            <p:cNvSpPr txBox="true"/>
            <p:nvPr/>
          </p:nvSpPr>
          <p:spPr>
            <a:xfrm>
              <a:off x="0" y="-38100"/>
              <a:ext cx="205716" cy="245572"/>
            </a:xfrm>
            <a:prstGeom prst="rect">
              <a:avLst/>
            </a:prstGeom>
          </p:spPr>
          <p:txBody>
            <a:bodyPr anchor="ctr" rtlCol="false" tIns="50800" lIns="50800" bIns="50800" rIns="50800"/>
            <a:lstStyle/>
            <a:p>
              <a:pPr algn="ctr">
                <a:lnSpc>
                  <a:spcPts val="2100"/>
                </a:lnSpc>
              </a:pPr>
              <a:r>
                <a:rPr lang="en-US" sz="1500">
                  <a:solidFill>
                    <a:srgbClr val="000000"/>
                  </a:solidFill>
                  <a:latin typeface="Lato"/>
                  <a:ea typeface="Lato"/>
                  <a:cs typeface="Lato"/>
                  <a:sym typeface="Lato"/>
                </a:rPr>
                <a:t>15</a:t>
              </a:r>
            </a:p>
          </p:txBody>
        </p:sp>
      </p:grpSp>
      <p:grpSp>
        <p:nvGrpSpPr>
          <p:cNvPr name="Group 67" id="67"/>
          <p:cNvGrpSpPr/>
          <p:nvPr/>
        </p:nvGrpSpPr>
        <p:grpSpPr>
          <a:xfrm rot="5400000">
            <a:off x="5559854" y="-3342621"/>
            <a:ext cx="7168292" cy="18758696"/>
            <a:chOff x="0" y="0"/>
            <a:chExt cx="1887945" cy="4940562"/>
          </a:xfrm>
        </p:grpSpPr>
        <p:sp>
          <p:nvSpPr>
            <p:cNvPr name="Freeform 68" id="68"/>
            <p:cNvSpPr/>
            <p:nvPr/>
          </p:nvSpPr>
          <p:spPr>
            <a:xfrm flipH="false" flipV="false" rot="0">
              <a:off x="0" y="0"/>
              <a:ext cx="1887945" cy="4940562"/>
            </a:xfrm>
            <a:custGeom>
              <a:avLst/>
              <a:gdLst/>
              <a:ahLst/>
              <a:cxnLst/>
              <a:rect r="r" b="b" t="t" l="l"/>
              <a:pathLst>
                <a:path h="4940562" w="1887945">
                  <a:moveTo>
                    <a:pt x="0" y="0"/>
                  </a:moveTo>
                  <a:lnTo>
                    <a:pt x="1887945" y="0"/>
                  </a:lnTo>
                  <a:lnTo>
                    <a:pt x="1887945" y="4940562"/>
                  </a:lnTo>
                  <a:lnTo>
                    <a:pt x="0" y="4940562"/>
                  </a:lnTo>
                  <a:close/>
                </a:path>
              </a:pathLst>
            </a:custGeom>
            <a:solidFill>
              <a:srgbClr val="DAE3E7"/>
            </a:solidFill>
          </p:spPr>
        </p:sp>
        <p:sp>
          <p:nvSpPr>
            <p:cNvPr name="TextBox 69" id="69"/>
            <p:cNvSpPr txBox="true"/>
            <p:nvPr/>
          </p:nvSpPr>
          <p:spPr>
            <a:xfrm>
              <a:off x="0" y="-38100"/>
              <a:ext cx="1887945" cy="4978662"/>
            </a:xfrm>
            <a:prstGeom prst="rect">
              <a:avLst/>
            </a:prstGeom>
          </p:spPr>
          <p:txBody>
            <a:bodyPr anchor="ctr" rtlCol="false" tIns="50800" lIns="50800" bIns="50800" rIns="50800"/>
            <a:lstStyle/>
            <a:p>
              <a:pPr algn="ctr">
                <a:lnSpc>
                  <a:spcPts val="2659"/>
                </a:lnSpc>
                <a:spcBef>
                  <a:spcPct val="0"/>
                </a:spcBef>
              </a:pPr>
            </a:p>
          </p:txBody>
        </p:sp>
      </p:grpSp>
      <p:sp>
        <p:nvSpPr>
          <p:cNvPr name="Freeform 70" id="70"/>
          <p:cNvSpPr/>
          <p:nvPr/>
        </p:nvSpPr>
        <p:spPr>
          <a:xfrm flipH="false" flipV="false" rot="0">
            <a:off x="1740275" y="3203847"/>
            <a:ext cx="5899957" cy="5651299"/>
          </a:xfrm>
          <a:custGeom>
            <a:avLst/>
            <a:gdLst/>
            <a:ahLst/>
            <a:cxnLst/>
            <a:rect r="r" b="b" t="t" l="l"/>
            <a:pathLst>
              <a:path h="5651299" w="5899957">
                <a:moveTo>
                  <a:pt x="0" y="0"/>
                </a:moveTo>
                <a:lnTo>
                  <a:pt x="5899957" y="0"/>
                </a:lnTo>
                <a:lnTo>
                  <a:pt x="5899957" y="5651299"/>
                </a:lnTo>
                <a:lnTo>
                  <a:pt x="0" y="5651299"/>
                </a:lnTo>
                <a:lnTo>
                  <a:pt x="0" y="0"/>
                </a:lnTo>
                <a:close/>
              </a:path>
            </a:pathLst>
          </a:custGeom>
          <a:blipFill>
            <a:blip r:embed="rId2"/>
            <a:stretch>
              <a:fillRect l="0" t="0" r="0" b="0"/>
            </a:stretch>
          </a:blipFill>
        </p:spPr>
      </p:sp>
      <p:sp>
        <p:nvSpPr>
          <p:cNvPr name="TextBox 71" id="71"/>
          <p:cNvSpPr txBox="true"/>
          <p:nvPr/>
        </p:nvSpPr>
        <p:spPr>
          <a:xfrm rot="0">
            <a:off x="1395325" y="971550"/>
            <a:ext cx="6909750" cy="846474"/>
          </a:xfrm>
          <a:prstGeom prst="rect">
            <a:avLst/>
          </a:prstGeom>
        </p:spPr>
        <p:txBody>
          <a:bodyPr anchor="t" rtlCol="false" tIns="0" lIns="0" bIns="0" rIns="0">
            <a:spAutoFit/>
          </a:bodyPr>
          <a:lstStyle/>
          <a:p>
            <a:pPr algn="ctr">
              <a:lnSpc>
                <a:spcPts val="3102"/>
              </a:lnSpc>
            </a:pPr>
            <a:r>
              <a:rPr lang="en-US" b="true" sz="2216" spc="-73">
                <a:solidFill>
                  <a:srgbClr val="436271"/>
                </a:solidFill>
                <a:latin typeface="Helvetica World Bold"/>
                <a:ea typeface="Helvetica World Bold"/>
                <a:cs typeface="Helvetica World Bold"/>
                <a:sym typeface="Helvetica World Bold"/>
              </a:rPr>
              <a:t>9) Liste des 10 pays qui ont la plus forte disponibilité alimentaire par habitant</a:t>
            </a:r>
          </a:p>
        </p:txBody>
      </p:sp>
      <p:sp>
        <p:nvSpPr>
          <p:cNvPr name="Freeform 72" id="72"/>
          <p:cNvSpPr/>
          <p:nvPr/>
        </p:nvSpPr>
        <p:spPr>
          <a:xfrm flipH="false" flipV="false" rot="0">
            <a:off x="9212630" y="3203847"/>
            <a:ext cx="8349037" cy="5651299"/>
          </a:xfrm>
          <a:custGeom>
            <a:avLst/>
            <a:gdLst/>
            <a:ahLst/>
            <a:cxnLst/>
            <a:rect r="r" b="b" t="t" l="l"/>
            <a:pathLst>
              <a:path h="5651299" w="8349037">
                <a:moveTo>
                  <a:pt x="0" y="0"/>
                </a:moveTo>
                <a:lnTo>
                  <a:pt x="8349037" y="0"/>
                </a:lnTo>
                <a:lnTo>
                  <a:pt x="8349037" y="5651299"/>
                </a:lnTo>
                <a:lnTo>
                  <a:pt x="0" y="5651299"/>
                </a:lnTo>
                <a:lnTo>
                  <a:pt x="0" y="0"/>
                </a:lnTo>
                <a:close/>
              </a:path>
            </a:pathLst>
          </a:custGeom>
          <a:blipFill>
            <a:blip r:embed="rId3"/>
            <a:stretch>
              <a:fillRect l="-1404" t="0" r="-5276" b="-1495"/>
            </a:stretch>
          </a:blipFill>
        </p:spPr>
      </p:sp>
      <p:sp>
        <p:nvSpPr>
          <p:cNvPr name="TextBox 73" id="73"/>
          <p:cNvSpPr txBox="true"/>
          <p:nvPr/>
        </p:nvSpPr>
        <p:spPr>
          <a:xfrm rot="0">
            <a:off x="9334230" y="990600"/>
            <a:ext cx="7672208" cy="790527"/>
          </a:xfrm>
          <a:prstGeom prst="rect">
            <a:avLst/>
          </a:prstGeom>
        </p:spPr>
        <p:txBody>
          <a:bodyPr anchor="t" rtlCol="false" tIns="0" lIns="0" bIns="0" rIns="0">
            <a:spAutoFit/>
          </a:bodyPr>
          <a:lstStyle/>
          <a:p>
            <a:pPr algn="ctr">
              <a:lnSpc>
                <a:spcPts val="2957"/>
              </a:lnSpc>
            </a:pPr>
            <a:r>
              <a:rPr lang="en-US" b="true" sz="2112" spc="-69">
                <a:solidFill>
                  <a:srgbClr val="436271"/>
                </a:solidFill>
                <a:latin typeface="Helvetica World Bold"/>
                <a:ea typeface="Helvetica World Bold"/>
                <a:cs typeface="Helvetica World Bold"/>
                <a:sym typeface="Helvetica World Bold"/>
              </a:rPr>
              <a:t>10) Liste des 10 pays qui ont la plus faible disponibilité alimentaire par habitant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2965060" y="4194313"/>
            <a:ext cx="0" cy="1104787"/>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0">
            <a:off x="0" y="0"/>
            <a:ext cx="1740275" cy="1736521"/>
            <a:chOff x="0" y="0"/>
            <a:chExt cx="2320367" cy="2315362"/>
          </a:xfrm>
        </p:grpSpPr>
        <p:grpSp>
          <p:nvGrpSpPr>
            <p:cNvPr name="Group 4" id="4"/>
            <p:cNvGrpSpPr/>
            <p:nvPr/>
          </p:nvGrpSpPr>
          <p:grpSpPr>
            <a:xfrm rot="-5400000">
              <a:off x="43" y="710450"/>
              <a:ext cx="183882" cy="183969"/>
              <a:chOff x="0" y="0"/>
              <a:chExt cx="1811417" cy="1812273"/>
            </a:xfrm>
          </p:grpSpPr>
          <p:sp>
            <p:nvSpPr>
              <p:cNvPr name="Freeform 5" id="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 id="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7" id="7"/>
            <p:cNvGrpSpPr/>
            <p:nvPr/>
          </p:nvGrpSpPr>
          <p:grpSpPr>
            <a:xfrm rot="-5400000">
              <a:off x="708808" y="710450"/>
              <a:ext cx="183882" cy="183969"/>
              <a:chOff x="0" y="0"/>
              <a:chExt cx="1811417" cy="1812273"/>
            </a:xfrm>
          </p:grpSpPr>
          <p:sp>
            <p:nvSpPr>
              <p:cNvPr name="Freeform 8" id="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9" id="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0" id="10"/>
            <p:cNvGrpSpPr/>
            <p:nvPr/>
          </p:nvGrpSpPr>
          <p:grpSpPr>
            <a:xfrm rot="-5400000">
              <a:off x="1419354" y="710501"/>
              <a:ext cx="183882" cy="183969"/>
              <a:chOff x="0" y="0"/>
              <a:chExt cx="1811417" cy="1812273"/>
            </a:xfrm>
          </p:grpSpPr>
          <p:sp>
            <p:nvSpPr>
              <p:cNvPr name="Freeform 11" id="1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2" id="1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3" id="13"/>
            <p:cNvGrpSpPr/>
            <p:nvPr/>
          </p:nvGrpSpPr>
          <p:grpSpPr>
            <a:xfrm rot="-5400000">
              <a:off x="43" y="1420943"/>
              <a:ext cx="183882" cy="183969"/>
              <a:chOff x="0" y="0"/>
              <a:chExt cx="1811417" cy="1812273"/>
            </a:xfrm>
          </p:grpSpPr>
          <p:sp>
            <p:nvSpPr>
              <p:cNvPr name="Freeform 14" id="1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5" id="1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6" id="16"/>
            <p:cNvGrpSpPr/>
            <p:nvPr/>
          </p:nvGrpSpPr>
          <p:grpSpPr>
            <a:xfrm rot="-5400000">
              <a:off x="708808" y="1420943"/>
              <a:ext cx="183882" cy="183969"/>
              <a:chOff x="0" y="0"/>
              <a:chExt cx="1811417" cy="1812273"/>
            </a:xfrm>
          </p:grpSpPr>
          <p:sp>
            <p:nvSpPr>
              <p:cNvPr name="Freeform 17" id="1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8" id="1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9" id="19"/>
            <p:cNvGrpSpPr/>
            <p:nvPr/>
          </p:nvGrpSpPr>
          <p:grpSpPr>
            <a:xfrm rot="-5400000">
              <a:off x="43" y="2131436"/>
              <a:ext cx="183882" cy="183969"/>
              <a:chOff x="0" y="0"/>
              <a:chExt cx="1811417" cy="1812273"/>
            </a:xfrm>
          </p:grpSpPr>
          <p:sp>
            <p:nvSpPr>
              <p:cNvPr name="Freeform 20" id="2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1" id="2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2" id="22"/>
            <p:cNvGrpSpPr/>
            <p:nvPr/>
          </p:nvGrpSpPr>
          <p:grpSpPr>
            <a:xfrm rot="-5400000">
              <a:off x="43" y="-43"/>
              <a:ext cx="183882" cy="183969"/>
              <a:chOff x="0" y="0"/>
              <a:chExt cx="1811417" cy="1812273"/>
            </a:xfrm>
          </p:grpSpPr>
          <p:sp>
            <p:nvSpPr>
              <p:cNvPr name="Freeform 23" id="2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4" id="2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5" id="25"/>
            <p:cNvGrpSpPr/>
            <p:nvPr/>
          </p:nvGrpSpPr>
          <p:grpSpPr>
            <a:xfrm rot="-5400000">
              <a:off x="708808" y="-43"/>
              <a:ext cx="183882" cy="183969"/>
              <a:chOff x="0" y="0"/>
              <a:chExt cx="1811417" cy="1812273"/>
            </a:xfrm>
          </p:grpSpPr>
          <p:sp>
            <p:nvSpPr>
              <p:cNvPr name="Freeform 26" id="2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7" id="2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8" id="28"/>
            <p:cNvGrpSpPr/>
            <p:nvPr/>
          </p:nvGrpSpPr>
          <p:grpSpPr>
            <a:xfrm rot="-5400000">
              <a:off x="1419354" y="8"/>
              <a:ext cx="183882" cy="183969"/>
              <a:chOff x="0" y="0"/>
              <a:chExt cx="1811417" cy="1812273"/>
            </a:xfrm>
          </p:grpSpPr>
          <p:sp>
            <p:nvSpPr>
              <p:cNvPr name="Freeform 29" id="2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0" id="3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1" id="31"/>
            <p:cNvGrpSpPr/>
            <p:nvPr/>
          </p:nvGrpSpPr>
          <p:grpSpPr>
            <a:xfrm rot="-5400000">
              <a:off x="2136441" y="8"/>
              <a:ext cx="183882" cy="183969"/>
              <a:chOff x="0" y="0"/>
              <a:chExt cx="1811417" cy="1812273"/>
            </a:xfrm>
          </p:grpSpPr>
          <p:sp>
            <p:nvSpPr>
              <p:cNvPr name="Freeform 32" id="3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3" id="3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grpSp>
        <p:nvGrpSpPr>
          <p:cNvPr name="Group 34" id="34"/>
          <p:cNvGrpSpPr/>
          <p:nvPr/>
        </p:nvGrpSpPr>
        <p:grpSpPr>
          <a:xfrm rot="0">
            <a:off x="2778251" y="5111317"/>
            <a:ext cx="345718" cy="345718"/>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6271"/>
            </a:solidFill>
          </p:spPr>
        </p:sp>
        <p:sp>
          <p:nvSpPr>
            <p:cNvPr name="TextBox 36" id="36"/>
            <p:cNvSpPr txBox="true"/>
            <p:nvPr/>
          </p:nvSpPr>
          <p:spPr>
            <a:xfrm>
              <a:off x="76200" y="28575"/>
              <a:ext cx="660400" cy="708025"/>
            </a:xfrm>
            <a:prstGeom prst="rect">
              <a:avLst/>
            </a:prstGeom>
          </p:spPr>
          <p:txBody>
            <a:bodyPr anchor="ctr" rtlCol="false" tIns="50800" lIns="50800" bIns="50800" rIns="50800"/>
            <a:lstStyle/>
            <a:p>
              <a:pPr algn="ctr">
                <a:lnSpc>
                  <a:spcPts val="2240"/>
                </a:lnSpc>
              </a:pPr>
            </a:p>
          </p:txBody>
        </p:sp>
      </p:grpSp>
      <p:grpSp>
        <p:nvGrpSpPr>
          <p:cNvPr name="Group 37" id="37"/>
          <p:cNvGrpSpPr/>
          <p:nvPr/>
        </p:nvGrpSpPr>
        <p:grpSpPr>
          <a:xfrm rot="0">
            <a:off x="4089901" y="3474965"/>
            <a:ext cx="1243133" cy="1243133"/>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18683" y="0"/>
                  </a:moveTo>
                  <a:lnTo>
                    <a:pt x="794117" y="0"/>
                  </a:lnTo>
                  <a:cubicBezTo>
                    <a:pt x="799072" y="0"/>
                    <a:pt x="803824" y="1968"/>
                    <a:pt x="807328" y="5472"/>
                  </a:cubicBezTo>
                  <a:cubicBezTo>
                    <a:pt x="810832" y="8976"/>
                    <a:pt x="812800" y="13728"/>
                    <a:pt x="812800" y="18683"/>
                  </a:cubicBezTo>
                  <a:lnTo>
                    <a:pt x="812800" y="794117"/>
                  </a:lnTo>
                  <a:cubicBezTo>
                    <a:pt x="812800" y="799072"/>
                    <a:pt x="810832" y="803824"/>
                    <a:pt x="807328" y="807328"/>
                  </a:cubicBezTo>
                  <a:cubicBezTo>
                    <a:pt x="803824" y="810832"/>
                    <a:pt x="799072" y="812800"/>
                    <a:pt x="794117" y="812800"/>
                  </a:cubicBezTo>
                  <a:lnTo>
                    <a:pt x="18683" y="812800"/>
                  </a:lnTo>
                  <a:cubicBezTo>
                    <a:pt x="13728" y="812800"/>
                    <a:pt x="8976" y="810832"/>
                    <a:pt x="5472" y="807328"/>
                  </a:cubicBezTo>
                  <a:cubicBezTo>
                    <a:pt x="1968" y="803824"/>
                    <a:pt x="0" y="799072"/>
                    <a:pt x="0" y="794117"/>
                  </a:cubicBezTo>
                  <a:lnTo>
                    <a:pt x="0" y="18683"/>
                  </a:lnTo>
                  <a:cubicBezTo>
                    <a:pt x="0" y="13728"/>
                    <a:pt x="1968" y="8976"/>
                    <a:pt x="5472" y="5472"/>
                  </a:cubicBezTo>
                  <a:cubicBezTo>
                    <a:pt x="8976" y="1968"/>
                    <a:pt x="13728" y="0"/>
                    <a:pt x="18683" y="0"/>
                  </a:cubicBezTo>
                  <a:close/>
                </a:path>
              </a:pathLst>
            </a:custGeom>
            <a:solidFill>
              <a:srgbClr val="436271"/>
            </a:solidFill>
          </p:spPr>
        </p:sp>
        <p:sp>
          <p:nvSpPr>
            <p:cNvPr name="TextBox 39" id="39"/>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40" id="40"/>
          <p:cNvGrpSpPr/>
          <p:nvPr/>
        </p:nvGrpSpPr>
        <p:grpSpPr>
          <a:xfrm rot="0">
            <a:off x="17349683" y="9772650"/>
            <a:ext cx="423967" cy="427585"/>
            <a:chOff x="0" y="0"/>
            <a:chExt cx="205716" cy="207472"/>
          </a:xfrm>
        </p:grpSpPr>
        <p:sp>
          <p:nvSpPr>
            <p:cNvPr name="Freeform 41" id="41"/>
            <p:cNvSpPr/>
            <p:nvPr/>
          </p:nvSpPr>
          <p:spPr>
            <a:xfrm flipH="false" flipV="false" rot="0">
              <a:off x="0" y="0"/>
              <a:ext cx="205716" cy="207472"/>
            </a:xfrm>
            <a:custGeom>
              <a:avLst/>
              <a:gdLst/>
              <a:ahLst/>
              <a:cxnLst/>
              <a:rect r="r" b="b" t="t" l="l"/>
              <a:pathLst>
                <a:path h="207472" w="205716">
                  <a:moveTo>
                    <a:pt x="0" y="0"/>
                  </a:moveTo>
                  <a:lnTo>
                    <a:pt x="205716" y="0"/>
                  </a:lnTo>
                  <a:lnTo>
                    <a:pt x="205716" y="207472"/>
                  </a:lnTo>
                  <a:lnTo>
                    <a:pt x="0" y="207472"/>
                  </a:lnTo>
                  <a:close/>
                </a:path>
              </a:pathLst>
            </a:custGeom>
            <a:solidFill>
              <a:srgbClr val="DAE3E7"/>
            </a:solidFill>
          </p:spPr>
        </p:sp>
        <p:sp>
          <p:nvSpPr>
            <p:cNvPr name="TextBox 42" id="42"/>
            <p:cNvSpPr txBox="true"/>
            <p:nvPr/>
          </p:nvSpPr>
          <p:spPr>
            <a:xfrm>
              <a:off x="0" y="-38100"/>
              <a:ext cx="205716" cy="245572"/>
            </a:xfrm>
            <a:prstGeom prst="rect">
              <a:avLst/>
            </a:prstGeom>
          </p:spPr>
          <p:txBody>
            <a:bodyPr anchor="ctr" rtlCol="false" tIns="50800" lIns="50800" bIns="50800" rIns="50800"/>
            <a:lstStyle/>
            <a:p>
              <a:pPr algn="ctr">
                <a:lnSpc>
                  <a:spcPts val="2100"/>
                </a:lnSpc>
              </a:pPr>
              <a:r>
                <a:rPr lang="en-US" sz="1500">
                  <a:solidFill>
                    <a:srgbClr val="000000"/>
                  </a:solidFill>
                  <a:latin typeface="Lato"/>
                  <a:ea typeface="Lato"/>
                  <a:cs typeface="Lato"/>
                  <a:sym typeface="Lato"/>
                </a:rPr>
                <a:t>16</a:t>
              </a:r>
            </a:p>
          </p:txBody>
        </p:sp>
      </p:grpSp>
      <p:sp>
        <p:nvSpPr>
          <p:cNvPr name="TextBox 43" id="43"/>
          <p:cNvSpPr txBox="true"/>
          <p:nvPr/>
        </p:nvSpPr>
        <p:spPr>
          <a:xfrm rot="0">
            <a:off x="2450244" y="3620390"/>
            <a:ext cx="1029632" cy="414805"/>
          </a:xfrm>
          <a:prstGeom prst="rect">
            <a:avLst/>
          </a:prstGeom>
        </p:spPr>
        <p:txBody>
          <a:bodyPr anchor="t" rtlCol="false" tIns="0" lIns="0" bIns="0" rIns="0">
            <a:spAutoFit/>
          </a:bodyPr>
          <a:lstStyle/>
          <a:p>
            <a:pPr algn="ctr">
              <a:lnSpc>
                <a:spcPts val="3282"/>
              </a:lnSpc>
            </a:pPr>
            <a:r>
              <a:rPr lang="en-US" sz="2957" i="true">
                <a:solidFill>
                  <a:srgbClr val="FFFFFF"/>
                </a:solidFill>
                <a:latin typeface="Open Sans 2 Italics"/>
                <a:ea typeface="Open Sans 2 Italics"/>
                <a:cs typeface="Open Sans 2 Italics"/>
                <a:sym typeface="Open Sans 2 Italics"/>
              </a:rPr>
              <a:t>2010</a:t>
            </a:r>
          </a:p>
        </p:txBody>
      </p:sp>
      <p:grpSp>
        <p:nvGrpSpPr>
          <p:cNvPr name="Group 44" id="44"/>
          <p:cNvGrpSpPr/>
          <p:nvPr/>
        </p:nvGrpSpPr>
        <p:grpSpPr>
          <a:xfrm rot="5400000">
            <a:off x="5363407" y="-3328686"/>
            <a:ext cx="7561186" cy="18288000"/>
            <a:chOff x="0" y="0"/>
            <a:chExt cx="1991423" cy="4816593"/>
          </a:xfrm>
        </p:grpSpPr>
        <p:sp>
          <p:nvSpPr>
            <p:cNvPr name="Freeform 45" id="45"/>
            <p:cNvSpPr/>
            <p:nvPr/>
          </p:nvSpPr>
          <p:spPr>
            <a:xfrm flipH="false" flipV="false" rot="0">
              <a:off x="0" y="0"/>
              <a:ext cx="1991423" cy="4816592"/>
            </a:xfrm>
            <a:custGeom>
              <a:avLst/>
              <a:gdLst/>
              <a:ahLst/>
              <a:cxnLst/>
              <a:rect r="r" b="b" t="t" l="l"/>
              <a:pathLst>
                <a:path h="4816592" w="1991423">
                  <a:moveTo>
                    <a:pt x="0" y="0"/>
                  </a:moveTo>
                  <a:lnTo>
                    <a:pt x="1991423" y="0"/>
                  </a:lnTo>
                  <a:lnTo>
                    <a:pt x="1991423" y="4816592"/>
                  </a:lnTo>
                  <a:lnTo>
                    <a:pt x="0" y="4816592"/>
                  </a:lnTo>
                  <a:close/>
                </a:path>
              </a:pathLst>
            </a:custGeom>
            <a:solidFill>
              <a:srgbClr val="DAE3E7"/>
            </a:solidFill>
          </p:spPr>
        </p:sp>
        <p:sp>
          <p:nvSpPr>
            <p:cNvPr name="TextBox 46" id="46"/>
            <p:cNvSpPr txBox="true"/>
            <p:nvPr/>
          </p:nvSpPr>
          <p:spPr>
            <a:xfrm>
              <a:off x="0" y="-38100"/>
              <a:ext cx="1991423" cy="4854693"/>
            </a:xfrm>
            <a:prstGeom prst="rect">
              <a:avLst/>
            </a:prstGeom>
          </p:spPr>
          <p:txBody>
            <a:bodyPr anchor="ctr" rtlCol="false" tIns="50800" lIns="50800" bIns="50800" rIns="50800"/>
            <a:lstStyle/>
            <a:p>
              <a:pPr algn="ctr">
                <a:lnSpc>
                  <a:spcPts val="2659"/>
                </a:lnSpc>
                <a:spcBef>
                  <a:spcPct val="0"/>
                </a:spcBef>
              </a:pPr>
            </a:p>
          </p:txBody>
        </p:sp>
      </p:grpSp>
      <p:sp>
        <p:nvSpPr>
          <p:cNvPr name="Freeform 47" id="47"/>
          <p:cNvSpPr/>
          <p:nvPr/>
        </p:nvSpPr>
        <p:spPr>
          <a:xfrm flipH="false" flipV="false" rot="0">
            <a:off x="3017785" y="6028535"/>
            <a:ext cx="8516642" cy="1473290"/>
          </a:xfrm>
          <a:custGeom>
            <a:avLst/>
            <a:gdLst/>
            <a:ahLst/>
            <a:cxnLst/>
            <a:rect r="r" b="b" t="t" l="l"/>
            <a:pathLst>
              <a:path h="1473290" w="8516642">
                <a:moveTo>
                  <a:pt x="0" y="0"/>
                </a:moveTo>
                <a:lnTo>
                  <a:pt x="8516642" y="0"/>
                </a:lnTo>
                <a:lnTo>
                  <a:pt x="8516642" y="1473290"/>
                </a:lnTo>
                <a:lnTo>
                  <a:pt x="0" y="1473290"/>
                </a:lnTo>
                <a:lnTo>
                  <a:pt x="0" y="0"/>
                </a:lnTo>
                <a:close/>
              </a:path>
            </a:pathLst>
          </a:custGeom>
          <a:blipFill>
            <a:blip r:embed="rId2"/>
            <a:stretch>
              <a:fillRect l="0" t="0" r="-25719" b="0"/>
            </a:stretch>
          </a:blipFill>
        </p:spPr>
      </p:sp>
      <p:sp>
        <p:nvSpPr>
          <p:cNvPr name="Freeform 48" id="48"/>
          <p:cNvSpPr/>
          <p:nvPr/>
        </p:nvSpPr>
        <p:spPr>
          <a:xfrm flipH="false" flipV="false" rot="0">
            <a:off x="3017785" y="3710393"/>
            <a:ext cx="8328068" cy="778621"/>
          </a:xfrm>
          <a:custGeom>
            <a:avLst/>
            <a:gdLst/>
            <a:ahLst/>
            <a:cxnLst/>
            <a:rect r="r" b="b" t="t" l="l"/>
            <a:pathLst>
              <a:path h="778621" w="8328068">
                <a:moveTo>
                  <a:pt x="0" y="0"/>
                </a:moveTo>
                <a:lnTo>
                  <a:pt x="8328067" y="0"/>
                </a:lnTo>
                <a:lnTo>
                  <a:pt x="8328067" y="778620"/>
                </a:lnTo>
                <a:lnTo>
                  <a:pt x="0" y="778620"/>
                </a:lnTo>
                <a:lnTo>
                  <a:pt x="0" y="0"/>
                </a:lnTo>
                <a:close/>
              </a:path>
            </a:pathLst>
          </a:custGeom>
          <a:blipFill>
            <a:blip r:embed="rId3"/>
            <a:stretch>
              <a:fillRect l="-2075" t="0" r="-7337" b="0"/>
            </a:stretch>
          </a:blipFill>
        </p:spPr>
      </p:sp>
      <p:sp>
        <p:nvSpPr>
          <p:cNvPr name="AutoShape 49" id="49"/>
          <p:cNvSpPr/>
          <p:nvPr/>
        </p:nvSpPr>
        <p:spPr>
          <a:xfrm flipV="true">
            <a:off x="11639838" y="4099703"/>
            <a:ext cx="1726988" cy="0"/>
          </a:xfrm>
          <a:prstGeom prst="line">
            <a:avLst/>
          </a:prstGeom>
          <a:ln cap="flat" w="38100">
            <a:solidFill>
              <a:srgbClr val="436271"/>
            </a:solidFill>
            <a:prstDash val="solid"/>
            <a:headEnd type="none" len="sm" w="sm"/>
            <a:tailEnd type="triangle" len="med" w="lg"/>
          </a:ln>
        </p:spPr>
      </p:sp>
      <p:sp>
        <p:nvSpPr>
          <p:cNvPr name="AutoShape 50" id="50"/>
          <p:cNvSpPr/>
          <p:nvPr/>
        </p:nvSpPr>
        <p:spPr>
          <a:xfrm flipV="true">
            <a:off x="11639838" y="6784229"/>
            <a:ext cx="1726988" cy="19212"/>
          </a:xfrm>
          <a:prstGeom prst="line">
            <a:avLst/>
          </a:prstGeom>
          <a:ln cap="flat" w="38100">
            <a:solidFill>
              <a:srgbClr val="436271"/>
            </a:solidFill>
            <a:prstDash val="solid"/>
            <a:headEnd type="none" len="sm" w="sm"/>
            <a:tailEnd type="triangle" len="med" w="lg"/>
          </a:ln>
        </p:spPr>
      </p:sp>
      <p:grpSp>
        <p:nvGrpSpPr>
          <p:cNvPr name="Group 51" id="51"/>
          <p:cNvGrpSpPr/>
          <p:nvPr/>
        </p:nvGrpSpPr>
        <p:grpSpPr>
          <a:xfrm rot="5400000">
            <a:off x="16549602" y="14664"/>
            <a:ext cx="1740275" cy="1736521"/>
            <a:chOff x="0" y="0"/>
            <a:chExt cx="2320367" cy="2315362"/>
          </a:xfrm>
        </p:grpSpPr>
        <p:grpSp>
          <p:nvGrpSpPr>
            <p:cNvPr name="Group 52" id="52"/>
            <p:cNvGrpSpPr/>
            <p:nvPr/>
          </p:nvGrpSpPr>
          <p:grpSpPr>
            <a:xfrm rot="-5400000">
              <a:off x="43" y="710450"/>
              <a:ext cx="183882" cy="183969"/>
              <a:chOff x="0" y="0"/>
              <a:chExt cx="1811417" cy="1812273"/>
            </a:xfrm>
          </p:grpSpPr>
          <p:sp>
            <p:nvSpPr>
              <p:cNvPr name="Freeform 53" id="5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4" id="5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5" id="55"/>
            <p:cNvGrpSpPr/>
            <p:nvPr/>
          </p:nvGrpSpPr>
          <p:grpSpPr>
            <a:xfrm rot="-5400000">
              <a:off x="708808" y="710450"/>
              <a:ext cx="183882" cy="183969"/>
              <a:chOff x="0" y="0"/>
              <a:chExt cx="1811417" cy="1812273"/>
            </a:xfrm>
          </p:grpSpPr>
          <p:sp>
            <p:nvSpPr>
              <p:cNvPr name="Freeform 56" id="5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7" id="5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8" id="58"/>
            <p:cNvGrpSpPr/>
            <p:nvPr/>
          </p:nvGrpSpPr>
          <p:grpSpPr>
            <a:xfrm rot="-5400000">
              <a:off x="1419354" y="710501"/>
              <a:ext cx="183882" cy="183969"/>
              <a:chOff x="0" y="0"/>
              <a:chExt cx="1811417" cy="1812273"/>
            </a:xfrm>
          </p:grpSpPr>
          <p:sp>
            <p:nvSpPr>
              <p:cNvPr name="Freeform 59" id="5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0" id="6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61" id="61"/>
            <p:cNvGrpSpPr/>
            <p:nvPr/>
          </p:nvGrpSpPr>
          <p:grpSpPr>
            <a:xfrm rot="-5400000">
              <a:off x="43" y="1420943"/>
              <a:ext cx="183882" cy="183969"/>
              <a:chOff x="0" y="0"/>
              <a:chExt cx="1811417" cy="1812273"/>
            </a:xfrm>
          </p:grpSpPr>
          <p:sp>
            <p:nvSpPr>
              <p:cNvPr name="Freeform 62" id="6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3" id="6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64" id="64"/>
            <p:cNvGrpSpPr/>
            <p:nvPr/>
          </p:nvGrpSpPr>
          <p:grpSpPr>
            <a:xfrm rot="-5400000">
              <a:off x="708808" y="1420943"/>
              <a:ext cx="183882" cy="183969"/>
              <a:chOff x="0" y="0"/>
              <a:chExt cx="1811417" cy="1812273"/>
            </a:xfrm>
          </p:grpSpPr>
          <p:sp>
            <p:nvSpPr>
              <p:cNvPr name="Freeform 65" id="6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6" id="6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67" id="67"/>
            <p:cNvGrpSpPr/>
            <p:nvPr/>
          </p:nvGrpSpPr>
          <p:grpSpPr>
            <a:xfrm rot="-5400000">
              <a:off x="43" y="2131436"/>
              <a:ext cx="183882" cy="183969"/>
              <a:chOff x="0" y="0"/>
              <a:chExt cx="1811417" cy="1812273"/>
            </a:xfrm>
          </p:grpSpPr>
          <p:sp>
            <p:nvSpPr>
              <p:cNvPr name="Freeform 68" id="6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9" id="6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70" id="70"/>
            <p:cNvGrpSpPr/>
            <p:nvPr/>
          </p:nvGrpSpPr>
          <p:grpSpPr>
            <a:xfrm rot="-5400000">
              <a:off x="43" y="-43"/>
              <a:ext cx="183882" cy="183969"/>
              <a:chOff x="0" y="0"/>
              <a:chExt cx="1811417" cy="1812273"/>
            </a:xfrm>
          </p:grpSpPr>
          <p:sp>
            <p:nvSpPr>
              <p:cNvPr name="Freeform 71" id="7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72" id="7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73" id="73"/>
            <p:cNvGrpSpPr/>
            <p:nvPr/>
          </p:nvGrpSpPr>
          <p:grpSpPr>
            <a:xfrm rot="-5400000">
              <a:off x="708808" y="-43"/>
              <a:ext cx="183882" cy="183969"/>
              <a:chOff x="0" y="0"/>
              <a:chExt cx="1811417" cy="1812273"/>
            </a:xfrm>
          </p:grpSpPr>
          <p:sp>
            <p:nvSpPr>
              <p:cNvPr name="Freeform 74" id="7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75" id="7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76" id="76"/>
            <p:cNvGrpSpPr/>
            <p:nvPr/>
          </p:nvGrpSpPr>
          <p:grpSpPr>
            <a:xfrm rot="-5400000">
              <a:off x="1419354" y="8"/>
              <a:ext cx="183882" cy="183969"/>
              <a:chOff x="0" y="0"/>
              <a:chExt cx="1811417" cy="1812273"/>
            </a:xfrm>
          </p:grpSpPr>
          <p:sp>
            <p:nvSpPr>
              <p:cNvPr name="Freeform 77" id="7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78" id="7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79" id="79"/>
            <p:cNvGrpSpPr/>
            <p:nvPr/>
          </p:nvGrpSpPr>
          <p:grpSpPr>
            <a:xfrm rot="-5400000">
              <a:off x="2136441" y="8"/>
              <a:ext cx="183882" cy="183969"/>
              <a:chOff x="0" y="0"/>
              <a:chExt cx="1811417" cy="1812273"/>
            </a:xfrm>
          </p:grpSpPr>
          <p:sp>
            <p:nvSpPr>
              <p:cNvPr name="Freeform 80" id="8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81" id="8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sp>
        <p:nvSpPr>
          <p:cNvPr name="Freeform 82" id="82"/>
          <p:cNvSpPr/>
          <p:nvPr/>
        </p:nvSpPr>
        <p:spPr>
          <a:xfrm flipH="false" flipV="false" rot="0">
            <a:off x="672505" y="2016925"/>
            <a:ext cx="1739639" cy="3254427"/>
          </a:xfrm>
          <a:custGeom>
            <a:avLst/>
            <a:gdLst/>
            <a:ahLst/>
            <a:cxnLst/>
            <a:rect r="r" b="b" t="t" l="l"/>
            <a:pathLst>
              <a:path h="3254427" w="1739639">
                <a:moveTo>
                  <a:pt x="0" y="0"/>
                </a:moveTo>
                <a:lnTo>
                  <a:pt x="1739639" y="0"/>
                </a:lnTo>
                <a:lnTo>
                  <a:pt x="1739639" y="3254426"/>
                </a:lnTo>
                <a:lnTo>
                  <a:pt x="0" y="3254426"/>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Freeform 83" id="83"/>
          <p:cNvSpPr/>
          <p:nvPr/>
        </p:nvSpPr>
        <p:spPr>
          <a:xfrm flipH="false" flipV="false" rot="0">
            <a:off x="16800395" y="2058707"/>
            <a:ext cx="1487605" cy="991737"/>
          </a:xfrm>
          <a:custGeom>
            <a:avLst/>
            <a:gdLst/>
            <a:ahLst/>
            <a:cxnLst/>
            <a:rect r="r" b="b" t="t" l="l"/>
            <a:pathLst>
              <a:path h="991737" w="1487605">
                <a:moveTo>
                  <a:pt x="0" y="0"/>
                </a:moveTo>
                <a:lnTo>
                  <a:pt x="1487605" y="0"/>
                </a:lnTo>
                <a:lnTo>
                  <a:pt x="1487605" y="991736"/>
                </a:lnTo>
                <a:lnTo>
                  <a:pt x="0" y="991736"/>
                </a:lnTo>
                <a:lnTo>
                  <a:pt x="0" y="0"/>
                </a:lnTo>
                <a:close/>
              </a:path>
            </a:pathLst>
          </a:custGeom>
          <a:blipFill>
            <a:blip r:embed="rId6">
              <a:alphaModFix amt="77000"/>
              <a:extLst>
                <a:ext uri="{96DAC541-7B7A-43D3-8B79-37D633B846F1}">
                  <asvg:svgBlip xmlns:asvg="http://schemas.microsoft.com/office/drawing/2016/SVG/main" r:embed="rId7"/>
                </a:ext>
              </a:extLst>
            </a:blip>
            <a:stretch>
              <a:fillRect l="0" t="0" r="0" b="0"/>
            </a:stretch>
          </a:blipFill>
        </p:spPr>
      </p:sp>
      <p:sp>
        <p:nvSpPr>
          <p:cNvPr name="Freeform 84" id="84"/>
          <p:cNvSpPr/>
          <p:nvPr/>
        </p:nvSpPr>
        <p:spPr>
          <a:xfrm flipH="false" flipV="false" rot="0">
            <a:off x="282777" y="5321070"/>
            <a:ext cx="2630232" cy="3460921"/>
          </a:xfrm>
          <a:custGeom>
            <a:avLst/>
            <a:gdLst/>
            <a:ahLst/>
            <a:cxnLst/>
            <a:rect r="r" b="b" t="t" l="l"/>
            <a:pathLst>
              <a:path h="3460921" w="2630232">
                <a:moveTo>
                  <a:pt x="0" y="0"/>
                </a:moveTo>
                <a:lnTo>
                  <a:pt x="2630233" y="0"/>
                </a:lnTo>
                <a:lnTo>
                  <a:pt x="2630233" y="3460921"/>
                </a:lnTo>
                <a:lnTo>
                  <a:pt x="0" y="3460921"/>
                </a:lnTo>
                <a:lnTo>
                  <a:pt x="0" y="0"/>
                </a:lnTo>
                <a:close/>
              </a:path>
            </a:pathLst>
          </a:custGeom>
          <a:blipFill>
            <a:blip r:embed="rId8">
              <a:alphaModFix amt="98000"/>
            </a:blip>
            <a:stretch>
              <a:fillRect l="-2965" t="-20832" r="-2965" b="0"/>
            </a:stretch>
          </a:blipFill>
        </p:spPr>
      </p:sp>
      <p:sp>
        <p:nvSpPr>
          <p:cNvPr name="Freeform 85" id="85"/>
          <p:cNvSpPr/>
          <p:nvPr/>
        </p:nvSpPr>
        <p:spPr>
          <a:xfrm flipH="false" flipV="false" rot="0">
            <a:off x="2004251" y="2141685"/>
            <a:ext cx="908758" cy="908758"/>
          </a:xfrm>
          <a:custGeom>
            <a:avLst/>
            <a:gdLst/>
            <a:ahLst/>
            <a:cxnLst/>
            <a:rect r="r" b="b" t="t" l="l"/>
            <a:pathLst>
              <a:path h="908758" w="908758">
                <a:moveTo>
                  <a:pt x="0" y="0"/>
                </a:moveTo>
                <a:lnTo>
                  <a:pt x="908759" y="0"/>
                </a:lnTo>
                <a:lnTo>
                  <a:pt x="908759" y="908758"/>
                </a:lnTo>
                <a:lnTo>
                  <a:pt x="0" y="9087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6" id="86"/>
          <p:cNvSpPr txBox="true"/>
          <p:nvPr/>
        </p:nvSpPr>
        <p:spPr>
          <a:xfrm rot="0">
            <a:off x="2613973" y="596175"/>
            <a:ext cx="6086351" cy="520173"/>
          </a:xfrm>
          <a:prstGeom prst="rect">
            <a:avLst/>
          </a:prstGeom>
        </p:spPr>
        <p:txBody>
          <a:bodyPr anchor="t" rtlCol="false" tIns="0" lIns="0" bIns="0" rIns="0">
            <a:spAutoFit/>
          </a:bodyPr>
          <a:lstStyle/>
          <a:p>
            <a:pPr algn="ctr">
              <a:lnSpc>
                <a:spcPts val="3919"/>
              </a:lnSpc>
            </a:pPr>
            <a:r>
              <a:rPr lang="en-US" b="true" sz="2799" spc="-92">
                <a:solidFill>
                  <a:srgbClr val="436271"/>
                </a:solidFill>
                <a:latin typeface="Helvetica World Bold"/>
                <a:ea typeface="Helvetica World Bold"/>
                <a:cs typeface="Helvetica World Bold"/>
                <a:sym typeface="Helvetica World Bold"/>
              </a:rPr>
              <a:t>11) Étude sur le manioc en Thaïlande</a:t>
            </a:r>
          </a:p>
        </p:txBody>
      </p:sp>
      <p:sp>
        <p:nvSpPr>
          <p:cNvPr name="TextBox 87" id="87"/>
          <p:cNvSpPr txBox="true"/>
          <p:nvPr/>
        </p:nvSpPr>
        <p:spPr>
          <a:xfrm rot="0">
            <a:off x="13691734" y="3775405"/>
            <a:ext cx="3230375" cy="989856"/>
          </a:xfrm>
          <a:prstGeom prst="rect">
            <a:avLst/>
          </a:prstGeom>
        </p:spPr>
        <p:txBody>
          <a:bodyPr anchor="t" rtlCol="false" tIns="0" lIns="0" bIns="0" rIns="0">
            <a:spAutoFit/>
          </a:bodyPr>
          <a:lstStyle/>
          <a:p>
            <a:pPr algn="ctr">
              <a:lnSpc>
                <a:spcPts val="2660"/>
              </a:lnSpc>
              <a:spcBef>
                <a:spcPct val="0"/>
              </a:spcBef>
            </a:pPr>
            <a:r>
              <a:rPr lang="en-US" sz="1900">
                <a:solidFill>
                  <a:srgbClr val="000000"/>
                </a:solidFill>
                <a:latin typeface="Open Sans 1"/>
                <a:ea typeface="Open Sans 1"/>
                <a:cs typeface="Open Sans 1"/>
                <a:sym typeface="Open Sans 1"/>
              </a:rPr>
              <a:t>Au de dessus de 5% la Fao considère le taux préoccupant </a:t>
            </a:r>
          </a:p>
        </p:txBody>
      </p:sp>
      <p:sp>
        <p:nvSpPr>
          <p:cNvPr name="TextBox 88" id="88"/>
          <p:cNvSpPr txBox="true"/>
          <p:nvPr/>
        </p:nvSpPr>
        <p:spPr>
          <a:xfrm rot="0">
            <a:off x="13633068" y="6456132"/>
            <a:ext cx="3347708" cy="656638"/>
          </a:xfrm>
          <a:prstGeom prst="rect">
            <a:avLst/>
          </a:prstGeom>
        </p:spPr>
        <p:txBody>
          <a:bodyPr anchor="t" rtlCol="false" tIns="0" lIns="0" bIns="0" rIns="0">
            <a:spAutoFit/>
          </a:bodyPr>
          <a:lstStyle/>
          <a:p>
            <a:pPr algn="ctr">
              <a:lnSpc>
                <a:spcPts val="2660"/>
              </a:lnSpc>
            </a:pPr>
            <a:r>
              <a:rPr lang="en-US" sz="1900">
                <a:solidFill>
                  <a:srgbClr val="000000"/>
                </a:solidFill>
                <a:latin typeface="Open Sans 1"/>
                <a:ea typeface="Open Sans 1"/>
                <a:cs typeface="Open Sans 1"/>
                <a:sym typeface="Open Sans 1"/>
              </a:rPr>
              <a:t>Les exports sont plus élevées </a:t>
            </a:r>
          </a:p>
          <a:p>
            <a:pPr algn="ctr">
              <a:lnSpc>
                <a:spcPts val="2660"/>
              </a:lnSpc>
              <a:spcBef>
                <a:spcPct val="0"/>
              </a:spcBef>
            </a:pPr>
            <a:r>
              <a:rPr lang="en-US" sz="1900">
                <a:solidFill>
                  <a:srgbClr val="000000"/>
                </a:solidFill>
                <a:latin typeface="Open Sans 1"/>
                <a:ea typeface="Open Sans 1"/>
                <a:cs typeface="Open Sans 1"/>
                <a:sym typeface="Open Sans 1"/>
              </a:rPr>
              <a:t>que les imports de Manioc</a:t>
            </a:r>
          </a:p>
        </p:txBody>
      </p:sp>
      <p:sp>
        <p:nvSpPr>
          <p:cNvPr name="TextBox 89" id="89"/>
          <p:cNvSpPr txBox="true"/>
          <p:nvPr/>
        </p:nvSpPr>
        <p:spPr>
          <a:xfrm rot="0">
            <a:off x="2778251" y="8403978"/>
            <a:ext cx="13858415" cy="989856"/>
          </a:xfrm>
          <a:prstGeom prst="rect">
            <a:avLst/>
          </a:prstGeom>
        </p:spPr>
        <p:txBody>
          <a:bodyPr anchor="t" rtlCol="false" tIns="0" lIns="0" bIns="0" rIns="0">
            <a:spAutoFit/>
          </a:bodyPr>
          <a:lstStyle/>
          <a:p>
            <a:pPr algn="ctr">
              <a:lnSpc>
                <a:spcPts val="2660"/>
              </a:lnSpc>
              <a:spcBef>
                <a:spcPct val="0"/>
              </a:spcBef>
            </a:pPr>
            <a:r>
              <a:rPr lang="en-US" sz="1900">
                <a:solidFill>
                  <a:srgbClr val="000000"/>
                </a:solidFill>
                <a:latin typeface="Open Sans 1"/>
                <a:ea typeface="Open Sans 1"/>
                <a:cs typeface="Open Sans 1"/>
                <a:sym typeface="Open Sans 1"/>
              </a:rPr>
              <a:t>La Thaïlande est le</a:t>
            </a:r>
            <a:r>
              <a:rPr lang="en-US" b="true" sz="1900">
                <a:solidFill>
                  <a:srgbClr val="000000"/>
                </a:solidFill>
                <a:latin typeface="Open Sans 1 Bold"/>
                <a:ea typeface="Open Sans 1 Bold"/>
                <a:cs typeface="Open Sans 1 Bold"/>
                <a:sym typeface="Open Sans 1 Bold"/>
              </a:rPr>
              <a:t> premier producteur et exportateur dans le monde de Manioc</a:t>
            </a:r>
            <a:r>
              <a:rPr lang="en-US" sz="1900">
                <a:solidFill>
                  <a:srgbClr val="000000"/>
                </a:solidFill>
                <a:latin typeface="Open Sans 1"/>
                <a:ea typeface="Open Sans 1"/>
                <a:cs typeface="Open Sans 1"/>
                <a:sym typeface="Open Sans 1"/>
              </a:rPr>
              <a:t>. Cependant même si le manioc pourrait servir à nourrir des personnes, ce n’est pas un aliment largement consommé par les thaïlandais. Ce qui explique le taux d’exportation élevé que nous allons voir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031067" y="5218264"/>
            <a:ext cx="0" cy="1104787"/>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0">
            <a:off x="0" y="0"/>
            <a:ext cx="1740275" cy="1736521"/>
            <a:chOff x="0" y="0"/>
            <a:chExt cx="2320367" cy="2315362"/>
          </a:xfrm>
        </p:grpSpPr>
        <p:grpSp>
          <p:nvGrpSpPr>
            <p:cNvPr name="Group 4" id="4"/>
            <p:cNvGrpSpPr/>
            <p:nvPr/>
          </p:nvGrpSpPr>
          <p:grpSpPr>
            <a:xfrm rot="-5400000">
              <a:off x="43" y="710450"/>
              <a:ext cx="183882" cy="183969"/>
              <a:chOff x="0" y="0"/>
              <a:chExt cx="1811417" cy="1812273"/>
            </a:xfrm>
          </p:grpSpPr>
          <p:sp>
            <p:nvSpPr>
              <p:cNvPr name="Freeform 5" id="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 id="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7" id="7"/>
            <p:cNvGrpSpPr/>
            <p:nvPr/>
          </p:nvGrpSpPr>
          <p:grpSpPr>
            <a:xfrm rot="-5400000">
              <a:off x="708808" y="710450"/>
              <a:ext cx="183882" cy="183969"/>
              <a:chOff x="0" y="0"/>
              <a:chExt cx="1811417" cy="1812273"/>
            </a:xfrm>
          </p:grpSpPr>
          <p:sp>
            <p:nvSpPr>
              <p:cNvPr name="Freeform 8" id="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9" id="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0" id="10"/>
            <p:cNvGrpSpPr/>
            <p:nvPr/>
          </p:nvGrpSpPr>
          <p:grpSpPr>
            <a:xfrm rot="-5400000">
              <a:off x="1419354" y="710501"/>
              <a:ext cx="183882" cy="183969"/>
              <a:chOff x="0" y="0"/>
              <a:chExt cx="1811417" cy="1812273"/>
            </a:xfrm>
          </p:grpSpPr>
          <p:sp>
            <p:nvSpPr>
              <p:cNvPr name="Freeform 11" id="1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2" id="1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3" id="13"/>
            <p:cNvGrpSpPr/>
            <p:nvPr/>
          </p:nvGrpSpPr>
          <p:grpSpPr>
            <a:xfrm rot="-5400000">
              <a:off x="43" y="1420943"/>
              <a:ext cx="183882" cy="183969"/>
              <a:chOff x="0" y="0"/>
              <a:chExt cx="1811417" cy="1812273"/>
            </a:xfrm>
          </p:grpSpPr>
          <p:sp>
            <p:nvSpPr>
              <p:cNvPr name="Freeform 14" id="1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5" id="1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6" id="16"/>
            <p:cNvGrpSpPr/>
            <p:nvPr/>
          </p:nvGrpSpPr>
          <p:grpSpPr>
            <a:xfrm rot="-5400000">
              <a:off x="708808" y="1420943"/>
              <a:ext cx="183882" cy="183969"/>
              <a:chOff x="0" y="0"/>
              <a:chExt cx="1811417" cy="1812273"/>
            </a:xfrm>
          </p:grpSpPr>
          <p:sp>
            <p:nvSpPr>
              <p:cNvPr name="Freeform 17" id="1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8" id="1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9" id="19"/>
            <p:cNvGrpSpPr/>
            <p:nvPr/>
          </p:nvGrpSpPr>
          <p:grpSpPr>
            <a:xfrm rot="-5400000">
              <a:off x="43" y="2131436"/>
              <a:ext cx="183882" cy="183969"/>
              <a:chOff x="0" y="0"/>
              <a:chExt cx="1811417" cy="1812273"/>
            </a:xfrm>
          </p:grpSpPr>
          <p:sp>
            <p:nvSpPr>
              <p:cNvPr name="Freeform 20" id="2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1" id="2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2" id="22"/>
            <p:cNvGrpSpPr/>
            <p:nvPr/>
          </p:nvGrpSpPr>
          <p:grpSpPr>
            <a:xfrm rot="-5400000">
              <a:off x="43" y="-43"/>
              <a:ext cx="183882" cy="183969"/>
              <a:chOff x="0" y="0"/>
              <a:chExt cx="1811417" cy="1812273"/>
            </a:xfrm>
          </p:grpSpPr>
          <p:sp>
            <p:nvSpPr>
              <p:cNvPr name="Freeform 23" id="2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4" id="2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5" id="25"/>
            <p:cNvGrpSpPr/>
            <p:nvPr/>
          </p:nvGrpSpPr>
          <p:grpSpPr>
            <a:xfrm rot="-5400000">
              <a:off x="708808" y="-43"/>
              <a:ext cx="183882" cy="183969"/>
              <a:chOff x="0" y="0"/>
              <a:chExt cx="1811417" cy="1812273"/>
            </a:xfrm>
          </p:grpSpPr>
          <p:sp>
            <p:nvSpPr>
              <p:cNvPr name="Freeform 26" id="2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7" id="2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8" id="28"/>
            <p:cNvGrpSpPr/>
            <p:nvPr/>
          </p:nvGrpSpPr>
          <p:grpSpPr>
            <a:xfrm rot="-5400000">
              <a:off x="1419354" y="8"/>
              <a:ext cx="183882" cy="183969"/>
              <a:chOff x="0" y="0"/>
              <a:chExt cx="1811417" cy="1812273"/>
            </a:xfrm>
          </p:grpSpPr>
          <p:sp>
            <p:nvSpPr>
              <p:cNvPr name="Freeform 29" id="2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0" id="3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1" id="31"/>
            <p:cNvGrpSpPr/>
            <p:nvPr/>
          </p:nvGrpSpPr>
          <p:grpSpPr>
            <a:xfrm rot="-5400000">
              <a:off x="2136441" y="8"/>
              <a:ext cx="183882" cy="183969"/>
              <a:chOff x="0" y="0"/>
              <a:chExt cx="1811417" cy="1812273"/>
            </a:xfrm>
          </p:grpSpPr>
          <p:sp>
            <p:nvSpPr>
              <p:cNvPr name="Freeform 32" id="3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3" id="3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grpSp>
        <p:nvGrpSpPr>
          <p:cNvPr name="Group 34" id="34"/>
          <p:cNvGrpSpPr/>
          <p:nvPr/>
        </p:nvGrpSpPr>
        <p:grpSpPr>
          <a:xfrm rot="0">
            <a:off x="16551479" y="12787"/>
            <a:ext cx="1736521" cy="1740275"/>
            <a:chOff x="0" y="0"/>
            <a:chExt cx="2315362" cy="2320367"/>
          </a:xfrm>
        </p:grpSpPr>
        <p:grpSp>
          <p:nvGrpSpPr>
            <p:cNvPr name="Group 35" id="35"/>
            <p:cNvGrpSpPr/>
            <p:nvPr/>
          </p:nvGrpSpPr>
          <p:grpSpPr>
            <a:xfrm rot="0">
              <a:off x="1420986" y="0"/>
              <a:ext cx="183882" cy="183969"/>
              <a:chOff x="0" y="0"/>
              <a:chExt cx="1811417" cy="1812273"/>
            </a:xfrm>
          </p:grpSpPr>
          <p:sp>
            <p:nvSpPr>
              <p:cNvPr name="Freeform 36" id="3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7" id="3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8" id="38"/>
            <p:cNvGrpSpPr/>
            <p:nvPr/>
          </p:nvGrpSpPr>
          <p:grpSpPr>
            <a:xfrm rot="0">
              <a:off x="1420986" y="708765"/>
              <a:ext cx="183882" cy="183969"/>
              <a:chOff x="0" y="0"/>
              <a:chExt cx="1811417" cy="1812273"/>
            </a:xfrm>
          </p:grpSpPr>
          <p:sp>
            <p:nvSpPr>
              <p:cNvPr name="Freeform 39" id="3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0" id="4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1" id="41"/>
            <p:cNvGrpSpPr/>
            <p:nvPr/>
          </p:nvGrpSpPr>
          <p:grpSpPr>
            <a:xfrm rot="0">
              <a:off x="1420935" y="1419311"/>
              <a:ext cx="183882" cy="183969"/>
              <a:chOff x="0" y="0"/>
              <a:chExt cx="1811417" cy="1812273"/>
            </a:xfrm>
          </p:grpSpPr>
          <p:sp>
            <p:nvSpPr>
              <p:cNvPr name="Freeform 42" id="4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3" id="4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4" id="44"/>
            <p:cNvGrpSpPr/>
            <p:nvPr/>
          </p:nvGrpSpPr>
          <p:grpSpPr>
            <a:xfrm rot="0">
              <a:off x="710493" y="0"/>
              <a:ext cx="183882" cy="183969"/>
              <a:chOff x="0" y="0"/>
              <a:chExt cx="1811417" cy="1812273"/>
            </a:xfrm>
          </p:grpSpPr>
          <p:sp>
            <p:nvSpPr>
              <p:cNvPr name="Freeform 45" id="4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6" id="4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7" id="47"/>
            <p:cNvGrpSpPr/>
            <p:nvPr/>
          </p:nvGrpSpPr>
          <p:grpSpPr>
            <a:xfrm rot="0">
              <a:off x="710493" y="708765"/>
              <a:ext cx="183882" cy="183969"/>
              <a:chOff x="0" y="0"/>
              <a:chExt cx="1811417" cy="1812273"/>
            </a:xfrm>
          </p:grpSpPr>
          <p:sp>
            <p:nvSpPr>
              <p:cNvPr name="Freeform 48" id="4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9" id="4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0" id="50"/>
            <p:cNvGrpSpPr/>
            <p:nvPr/>
          </p:nvGrpSpPr>
          <p:grpSpPr>
            <a:xfrm rot="0">
              <a:off x="0" y="0"/>
              <a:ext cx="183882" cy="183969"/>
              <a:chOff x="0" y="0"/>
              <a:chExt cx="1811417" cy="1812273"/>
            </a:xfrm>
          </p:grpSpPr>
          <p:sp>
            <p:nvSpPr>
              <p:cNvPr name="Freeform 51" id="5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2" id="5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3" id="53"/>
            <p:cNvGrpSpPr/>
            <p:nvPr/>
          </p:nvGrpSpPr>
          <p:grpSpPr>
            <a:xfrm rot="0">
              <a:off x="2131479" y="0"/>
              <a:ext cx="183882" cy="183969"/>
              <a:chOff x="0" y="0"/>
              <a:chExt cx="1811417" cy="1812273"/>
            </a:xfrm>
          </p:grpSpPr>
          <p:sp>
            <p:nvSpPr>
              <p:cNvPr name="Freeform 54" id="5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5" id="5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6" id="56"/>
            <p:cNvGrpSpPr/>
            <p:nvPr/>
          </p:nvGrpSpPr>
          <p:grpSpPr>
            <a:xfrm rot="0">
              <a:off x="2131479" y="708765"/>
              <a:ext cx="183882" cy="183969"/>
              <a:chOff x="0" y="0"/>
              <a:chExt cx="1811417" cy="1812273"/>
            </a:xfrm>
          </p:grpSpPr>
          <p:sp>
            <p:nvSpPr>
              <p:cNvPr name="Freeform 57" id="5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8" id="5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9" id="59"/>
            <p:cNvGrpSpPr/>
            <p:nvPr/>
          </p:nvGrpSpPr>
          <p:grpSpPr>
            <a:xfrm rot="0">
              <a:off x="2131428" y="1419311"/>
              <a:ext cx="183882" cy="183969"/>
              <a:chOff x="0" y="0"/>
              <a:chExt cx="1811417" cy="1812273"/>
            </a:xfrm>
          </p:grpSpPr>
          <p:sp>
            <p:nvSpPr>
              <p:cNvPr name="Freeform 60" id="6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1" id="6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62" id="62"/>
            <p:cNvGrpSpPr/>
            <p:nvPr/>
          </p:nvGrpSpPr>
          <p:grpSpPr>
            <a:xfrm rot="0">
              <a:off x="2131428" y="2136398"/>
              <a:ext cx="183882" cy="183969"/>
              <a:chOff x="0" y="0"/>
              <a:chExt cx="1811417" cy="1812273"/>
            </a:xfrm>
          </p:grpSpPr>
          <p:sp>
            <p:nvSpPr>
              <p:cNvPr name="Freeform 63" id="6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4" id="6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grpSp>
        <p:nvGrpSpPr>
          <p:cNvPr name="Group 65" id="65"/>
          <p:cNvGrpSpPr/>
          <p:nvPr/>
        </p:nvGrpSpPr>
        <p:grpSpPr>
          <a:xfrm rot="0">
            <a:off x="4010671" y="6356566"/>
            <a:ext cx="345718" cy="345718"/>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6271"/>
            </a:solidFill>
          </p:spPr>
        </p:sp>
        <p:sp>
          <p:nvSpPr>
            <p:cNvPr name="TextBox 67" id="67"/>
            <p:cNvSpPr txBox="true"/>
            <p:nvPr/>
          </p:nvSpPr>
          <p:spPr>
            <a:xfrm>
              <a:off x="76200" y="28575"/>
              <a:ext cx="660400" cy="708025"/>
            </a:xfrm>
            <a:prstGeom prst="rect">
              <a:avLst/>
            </a:prstGeom>
          </p:spPr>
          <p:txBody>
            <a:bodyPr anchor="ctr" rtlCol="false" tIns="50800" lIns="50800" bIns="50800" rIns="50800"/>
            <a:lstStyle/>
            <a:p>
              <a:pPr algn="ctr">
                <a:lnSpc>
                  <a:spcPts val="2240"/>
                </a:lnSpc>
              </a:pPr>
            </a:p>
          </p:txBody>
        </p:sp>
      </p:grpSp>
      <p:grpSp>
        <p:nvGrpSpPr>
          <p:cNvPr name="Group 68" id="68"/>
          <p:cNvGrpSpPr/>
          <p:nvPr/>
        </p:nvGrpSpPr>
        <p:grpSpPr>
          <a:xfrm rot="0">
            <a:off x="17349683" y="9772650"/>
            <a:ext cx="423967" cy="427585"/>
            <a:chOff x="0" y="0"/>
            <a:chExt cx="205716" cy="207472"/>
          </a:xfrm>
        </p:grpSpPr>
        <p:sp>
          <p:nvSpPr>
            <p:cNvPr name="Freeform 69" id="69"/>
            <p:cNvSpPr/>
            <p:nvPr/>
          </p:nvSpPr>
          <p:spPr>
            <a:xfrm flipH="false" flipV="false" rot="0">
              <a:off x="0" y="0"/>
              <a:ext cx="205716" cy="207472"/>
            </a:xfrm>
            <a:custGeom>
              <a:avLst/>
              <a:gdLst/>
              <a:ahLst/>
              <a:cxnLst/>
              <a:rect r="r" b="b" t="t" l="l"/>
              <a:pathLst>
                <a:path h="207472" w="205716">
                  <a:moveTo>
                    <a:pt x="0" y="0"/>
                  </a:moveTo>
                  <a:lnTo>
                    <a:pt x="205716" y="0"/>
                  </a:lnTo>
                  <a:lnTo>
                    <a:pt x="205716" y="207472"/>
                  </a:lnTo>
                  <a:lnTo>
                    <a:pt x="0" y="207472"/>
                  </a:lnTo>
                  <a:close/>
                </a:path>
              </a:pathLst>
            </a:custGeom>
            <a:solidFill>
              <a:srgbClr val="DAE3E7"/>
            </a:solidFill>
          </p:spPr>
        </p:sp>
        <p:sp>
          <p:nvSpPr>
            <p:cNvPr name="TextBox 70" id="70"/>
            <p:cNvSpPr txBox="true"/>
            <p:nvPr/>
          </p:nvSpPr>
          <p:spPr>
            <a:xfrm>
              <a:off x="0" y="-38100"/>
              <a:ext cx="205716" cy="245572"/>
            </a:xfrm>
            <a:prstGeom prst="rect">
              <a:avLst/>
            </a:prstGeom>
          </p:spPr>
          <p:txBody>
            <a:bodyPr anchor="ctr" rtlCol="false" tIns="50800" lIns="50800" bIns="50800" rIns="50800"/>
            <a:lstStyle/>
            <a:p>
              <a:pPr algn="ctr">
                <a:lnSpc>
                  <a:spcPts val="2100"/>
                </a:lnSpc>
              </a:pPr>
              <a:r>
                <a:rPr lang="en-US" sz="1500">
                  <a:solidFill>
                    <a:srgbClr val="000000"/>
                  </a:solidFill>
                  <a:latin typeface="Lato"/>
                  <a:ea typeface="Lato"/>
                  <a:cs typeface="Lato"/>
                  <a:sym typeface="Lato"/>
                </a:rPr>
                <a:t>17</a:t>
              </a:r>
            </a:p>
          </p:txBody>
        </p:sp>
      </p:grpSp>
      <p:grpSp>
        <p:nvGrpSpPr>
          <p:cNvPr name="Group 71" id="71"/>
          <p:cNvGrpSpPr/>
          <p:nvPr/>
        </p:nvGrpSpPr>
        <p:grpSpPr>
          <a:xfrm rot="5400000">
            <a:off x="5559854" y="-2955496"/>
            <a:ext cx="7168292" cy="18288000"/>
            <a:chOff x="0" y="0"/>
            <a:chExt cx="1887945" cy="4816593"/>
          </a:xfrm>
        </p:grpSpPr>
        <p:sp>
          <p:nvSpPr>
            <p:cNvPr name="Freeform 72" id="72"/>
            <p:cNvSpPr/>
            <p:nvPr/>
          </p:nvSpPr>
          <p:spPr>
            <a:xfrm flipH="false" flipV="false" rot="0">
              <a:off x="0" y="0"/>
              <a:ext cx="1887945" cy="4816592"/>
            </a:xfrm>
            <a:custGeom>
              <a:avLst/>
              <a:gdLst/>
              <a:ahLst/>
              <a:cxnLst/>
              <a:rect r="r" b="b" t="t" l="l"/>
              <a:pathLst>
                <a:path h="4816592" w="1887945">
                  <a:moveTo>
                    <a:pt x="0" y="0"/>
                  </a:moveTo>
                  <a:lnTo>
                    <a:pt x="1887945" y="0"/>
                  </a:lnTo>
                  <a:lnTo>
                    <a:pt x="1887945" y="4816592"/>
                  </a:lnTo>
                  <a:lnTo>
                    <a:pt x="0" y="4816592"/>
                  </a:lnTo>
                  <a:close/>
                </a:path>
              </a:pathLst>
            </a:custGeom>
            <a:solidFill>
              <a:srgbClr val="DAE3E7"/>
            </a:solidFill>
          </p:spPr>
        </p:sp>
        <p:sp>
          <p:nvSpPr>
            <p:cNvPr name="TextBox 73" id="73"/>
            <p:cNvSpPr txBox="true"/>
            <p:nvPr/>
          </p:nvSpPr>
          <p:spPr>
            <a:xfrm>
              <a:off x="0" y="-38100"/>
              <a:ext cx="1887945" cy="4854693"/>
            </a:xfrm>
            <a:prstGeom prst="rect">
              <a:avLst/>
            </a:prstGeom>
          </p:spPr>
          <p:txBody>
            <a:bodyPr anchor="ctr" rtlCol="false" tIns="50800" lIns="50800" bIns="50800" rIns="50800"/>
            <a:lstStyle/>
            <a:p>
              <a:pPr algn="ctr">
                <a:lnSpc>
                  <a:spcPts val="2659"/>
                </a:lnSpc>
                <a:spcBef>
                  <a:spcPct val="0"/>
                </a:spcBef>
              </a:pPr>
            </a:p>
          </p:txBody>
        </p:sp>
      </p:grpSp>
      <p:sp>
        <p:nvSpPr>
          <p:cNvPr name="Freeform 74" id="74"/>
          <p:cNvSpPr/>
          <p:nvPr/>
        </p:nvSpPr>
        <p:spPr>
          <a:xfrm flipH="false" flipV="false" rot="0">
            <a:off x="3492087" y="4636669"/>
            <a:ext cx="5204527" cy="552693"/>
          </a:xfrm>
          <a:custGeom>
            <a:avLst/>
            <a:gdLst/>
            <a:ahLst/>
            <a:cxnLst/>
            <a:rect r="r" b="b" t="t" l="l"/>
            <a:pathLst>
              <a:path h="552693" w="5204527">
                <a:moveTo>
                  <a:pt x="0" y="0"/>
                </a:moveTo>
                <a:lnTo>
                  <a:pt x="5204527" y="0"/>
                </a:lnTo>
                <a:lnTo>
                  <a:pt x="5204527" y="552693"/>
                </a:lnTo>
                <a:lnTo>
                  <a:pt x="0" y="552693"/>
                </a:lnTo>
                <a:lnTo>
                  <a:pt x="0" y="0"/>
                </a:lnTo>
                <a:close/>
              </a:path>
            </a:pathLst>
          </a:custGeom>
          <a:blipFill>
            <a:blip r:embed="rId2"/>
            <a:stretch>
              <a:fillRect l="0" t="0" r="0" b="0"/>
            </a:stretch>
          </a:blipFill>
        </p:spPr>
      </p:sp>
      <p:sp>
        <p:nvSpPr>
          <p:cNvPr name="Freeform 75" id="75"/>
          <p:cNvSpPr/>
          <p:nvPr/>
        </p:nvSpPr>
        <p:spPr>
          <a:xfrm flipH="false" flipV="false" rot="0">
            <a:off x="3492087" y="6735172"/>
            <a:ext cx="5204527" cy="561991"/>
          </a:xfrm>
          <a:custGeom>
            <a:avLst/>
            <a:gdLst/>
            <a:ahLst/>
            <a:cxnLst/>
            <a:rect r="r" b="b" t="t" l="l"/>
            <a:pathLst>
              <a:path h="561991" w="5204527">
                <a:moveTo>
                  <a:pt x="0" y="0"/>
                </a:moveTo>
                <a:lnTo>
                  <a:pt x="5204527" y="0"/>
                </a:lnTo>
                <a:lnTo>
                  <a:pt x="5204527" y="561991"/>
                </a:lnTo>
                <a:lnTo>
                  <a:pt x="0" y="561991"/>
                </a:lnTo>
                <a:lnTo>
                  <a:pt x="0" y="0"/>
                </a:lnTo>
                <a:close/>
              </a:path>
            </a:pathLst>
          </a:custGeom>
          <a:blipFill>
            <a:blip r:embed="rId3"/>
            <a:stretch>
              <a:fillRect l="0" t="0" r="0" b="0"/>
            </a:stretch>
          </a:blipFill>
        </p:spPr>
      </p:sp>
      <p:sp>
        <p:nvSpPr>
          <p:cNvPr name="AutoShape 76" id="76"/>
          <p:cNvSpPr/>
          <p:nvPr/>
        </p:nvSpPr>
        <p:spPr>
          <a:xfrm flipV="true">
            <a:off x="9038989" y="7043309"/>
            <a:ext cx="1726988" cy="19212"/>
          </a:xfrm>
          <a:prstGeom prst="line">
            <a:avLst/>
          </a:prstGeom>
          <a:ln cap="flat" w="38100">
            <a:solidFill>
              <a:srgbClr val="436271"/>
            </a:solidFill>
            <a:prstDash val="solid"/>
            <a:headEnd type="none" len="sm" w="sm"/>
            <a:tailEnd type="triangle" len="med" w="lg"/>
          </a:ln>
        </p:spPr>
      </p:sp>
      <p:sp>
        <p:nvSpPr>
          <p:cNvPr name="AutoShape 77" id="77"/>
          <p:cNvSpPr/>
          <p:nvPr/>
        </p:nvSpPr>
        <p:spPr>
          <a:xfrm>
            <a:off x="8934951" y="4910606"/>
            <a:ext cx="1831026" cy="2410"/>
          </a:xfrm>
          <a:prstGeom prst="line">
            <a:avLst/>
          </a:prstGeom>
          <a:ln cap="flat" w="38100">
            <a:solidFill>
              <a:srgbClr val="436271"/>
            </a:solidFill>
            <a:prstDash val="solid"/>
            <a:headEnd type="none" len="sm" w="sm"/>
            <a:tailEnd type="triangle" len="med" w="lg"/>
          </a:ln>
        </p:spPr>
      </p:sp>
      <p:sp>
        <p:nvSpPr>
          <p:cNvPr name="Freeform 78" id="78"/>
          <p:cNvSpPr/>
          <p:nvPr/>
        </p:nvSpPr>
        <p:spPr>
          <a:xfrm flipH="false" flipV="false" rot="0">
            <a:off x="238594" y="5303149"/>
            <a:ext cx="2997985" cy="1322871"/>
          </a:xfrm>
          <a:custGeom>
            <a:avLst/>
            <a:gdLst/>
            <a:ahLst/>
            <a:cxnLst/>
            <a:rect r="r" b="b" t="t" l="l"/>
            <a:pathLst>
              <a:path h="1322871" w="2997985">
                <a:moveTo>
                  <a:pt x="0" y="0"/>
                </a:moveTo>
                <a:lnTo>
                  <a:pt x="2997985" y="0"/>
                </a:lnTo>
                <a:lnTo>
                  <a:pt x="2997985" y="1322871"/>
                </a:lnTo>
                <a:lnTo>
                  <a:pt x="0" y="13228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9" id="79"/>
          <p:cNvSpPr txBox="true"/>
          <p:nvPr/>
        </p:nvSpPr>
        <p:spPr>
          <a:xfrm rot="0">
            <a:off x="2613973" y="596175"/>
            <a:ext cx="6086351" cy="528001"/>
          </a:xfrm>
          <a:prstGeom prst="rect">
            <a:avLst/>
          </a:prstGeom>
        </p:spPr>
        <p:txBody>
          <a:bodyPr anchor="t" rtlCol="false" tIns="0" lIns="0" bIns="0" rIns="0">
            <a:spAutoFit/>
          </a:bodyPr>
          <a:lstStyle/>
          <a:p>
            <a:pPr algn="ctr">
              <a:lnSpc>
                <a:spcPts val="3919"/>
              </a:lnSpc>
            </a:pPr>
            <a:r>
              <a:rPr lang="en-US" b="true" sz="2799" spc="-92">
                <a:solidFill>
                  <a:srgbClr val="436271"/>
                </a:solidFill>
                <a:latin typeface="Helvetica World Bold"/>
                <a:ea typeface="Helvetica World Bold"/>
                <a:cs typeface="Helvetica World Bold"/>
                <a:sym typeface="Helvetica World Bold"/>
              </a:rPr>
              <a:t>12) Analyses complémentaires</a:t>
            </a:r>
          </a:p>
        </p:txBody>
      </p:sp>
      <p:sp>
        <p:nvSpPr>
          <p:cNvPr name="TextBox 80" id="80"/>
          <p:cNvSpPr txBox="true"/>
          <p:nvPr/>
        </p:nvSpPr>
        <p:spPr>
          <a:xfrm rot="0">
            <a:off x="11025814" y="6750484"/>
            <a:ext cx="6165763" cy="989856"/>
          </a:xfrm>
          <a:prstGeom prst="rect">
            <a:avLst/>
          </a:prstGeom>
        </p:spPr>
        <p:txBody>
          <a:bodyPr anchor="t" rtlCol="false" tIns="0" lIns="0" bIns="0" rIns="0">
            <a:spAutoFit/>
          </a:bodyPr>
          <a:lstStyle/>
          <a:p>
            <a:pPr algn="ctr">
              <a:lnSpc>
                <a:spcPts val="2660"/>
              </a:lnSpc>
            </a:pPr>
            <a:r>
              <a:rPr lang="en-US" sz="1900">
                <a:solidFill>
                  <a:srgbClr val="000000"/>
                </a:solidFill>
                <a:latin typeface="Open Sans 1"/>
                <a:ea typeface="Open Sans 1"/>
                <a:cs typeface="Open Sans 1"/>
                <a:sym typeface="Open Sans 1"/>
              </a:rPr>
              <a:t>Seulement 4% </a:t>
            </a:r>
          </a:p>
          <a:p>
            <a:pPr algn="ctr">
              <a:lnSpc>
                <a:spcPts val="2660"/>
              </a:lnSpc>
            </a:pPr>
            <a:r>
              <a:rPr lang="en-US" sz="1900">
                <a:solidFill>
                  <a:srgbClr val="000000"/>
                </a:solidFill>
                <a:latin typeface="Open Sans 1"/>
                <a:ea typeface="Open Sans 1"/>
                <a:cs typeface="Open Sans 1"/>
                <a:sym typeface="Open Sans 1"/>
              </a:rPr>
              <a:t>du Manioc est importé souvent sous forme transformé</a:t>
            </a:r>
          </a:p>
          <a:p>
            <a:pPr algn="ctr">
              <a:lnSpc>
                <a:spcPts val="2660"/>
              </a:lnSpc>
              <a:spcBef>
                <a:spcPct val="0"/>
              </a:spcBef>
            </a:pPr>
            <a:r>
              <a:rPr lang="en-US" sz="1900">
                <a:solidFill>
                  <a:srgbClr val="000000"/>
                </a:solidFill>
                <a:latin typeface="Open Sans 1"/>
                <a:ea typeface="Open Sans 1"/>
                <a:cs typeface="Open Sans 1"/>
                <a:sym typeface="Open Sans 1"/>
              </a:rPr>
              <a:t>( Fécule de manioc/Tapioca, Chips, Manioc séché etc..)</a:t>
            </a:r>
          </a:p>
        </p:txBody>
      </p:sp>
      <p:sp>
        <p:nvSpPr>
          <p:cNvPr name="TextBox 81" id="81"/>
          <p:cNvSpPr txBox="true"/>
          <p:nvPr/>
        </p:nvSpPr>
        <p:spPr>
          <a:xfrm rot="0">
            <a:off x="11126853" y="4732376"/>
            <a:ext cx="5963684" cy="323178"/>
          </a:xfrm>
          <a:prstGeom prst="rect">
            <a:avLst/>
          </a:prstGeom>
        </p:spPr>
        <p:txBody>
          <a:bodyPr anchor="t" rtlCol="false" tIns="0" lIns="0" bIns="0" rIns="0">
            <a:spAutoFit/>
          </a:bodyPr>
          <a:lstStyle/>
          <a:p>
            <a:pPr algn="ctr">
              <a:lnSpc>
                <a:spcPts val="2660"/>
              </a:lnSpc>
              <a:spcBef>
                <a:spcPct val="0"/>
              </a:spcBef>
            </a:pPr>
            <a:r>
              <a:rPr lang="en-US" sz="1900">
                <a:solidFill>
                  <a:srgbClr val="000000"/>
                </a:solidFill>
                <a:latin typeface="Open Sans 1"/>
                <a:ea typeface="Open Sans 1"/>
                <a:cs typeface="Open Sans 1"/>
                <a:sym typeface="Open Sans 1"/>
              </a:rPr>
              <a:t>Plus de 80% de la production de Manioc est exportée</a:t>
            </a:r>
          </a:p>
        </p:txBody>
      </p:sp>
      <p:sp>
        <p:nvSpPr>
          <p:cNvPr name="TextBox 82" id="82"/>
          <p:cNvSpPr txBox="true"/>
          <p:nvPr/>
        </p:nvSpPr>
        <p:spPr>
          <a:xfrm rot="0">
            <a:off x="6500218" y="2726891"/>
            <a:ext cx="5977781" cy="789145"/>
          </a:xfrm>
          <a:prstGeom prst="rect">
            <a:avLst/>
          </a:prstGeom>
        </p:spPr>
        <p:txBody>
          <a:bodyPr anchor="t" rtlCol="false" tIns="0" lIns="0" bIns="0" rIns="0">
            <a:spAutoFit/>
          </a:bodyPr>
          <a:lstStyle/>
          <a:p>
            <a:pPr algn="ctr">
              <a:lnSpc>
                <a:spcPts val="3219"/>
              </a:lnSpc>
              <a:spcBef>
                <a:spcPct val="0"/>
              </a:spcBef>
            </a:pPr>
            <a:r>
              <a:rPr lang="en-US" b="true" sz="2299">
                <a:solidFill>
                  <a:srgbClr val="27547D"/>
                </a:solidFill>
                <a:latin typeface="Open Sans 1 Bold"/>
                <a:ea typeface="Open Sans 1 Bold"/>
                <a:cs typeface="Open Sans 1 Bold"/>
                <a:sym typeface="Open Sans 1 Bold"/>
              </a:rPr>
              <a:t>Analyse complémentaire pour le Manioc en  Thaïlande</a:t>
            </a:r>
          </a:p>
        </p:txBody>
      </p:sp>
      <p:sp>
        <p:nvSpPr>
          <p:cNvPr name="Freeform 83" id="83"/>
          <p:cNvSpPr/>
          <p:nvPr/>
        </p:nvSpPr>
        <p:spPr>
          <a:xfrm flipH="false" flipV="false" rot="0">
            <a:off x="16647426" y="2604358"/>
            <a:ext cx="1544626" cy="1029751"/>
          </a:xfrm>
          <a:custGeom>
            <a:avLst/>
            <a:gdLst/>
            <a:ahLst/>
            <a:cxnLst/>
            <a:rect r="r" b="b" t="t" l="l"/>
            <a:pathLst>
              <a:path h="1029751" w="1544626">
                <a:moveTo>
                  <a:pt x="0" y="0"/>
                </a:moveTo>
                <a:lnTo>
                  <a:pt x="1544626" y="0"/>
                </a:lnTo>
                <a:lnTo>
                  <a:pt x="1544626" y="1029751"/>
                </a:lnTo>
                <a:lnTo>
                  <a:pt x="0" y="1029751"/>
                </a:lnTo>
                <a:lnTo>
                  <a:pt x="0" y="0"/>
                </a:lnTo>
                <a:close/>
              </a:path>
            </a:pathLst>
          </a:custGeom>
          <a:blipFill>
            <a:blip r:embed="rId6">
              <a:alphaModFix amt="77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349683" y="9772650"/>
            <a:ext cx="423967" cy="427585"/>
            <a:chOff x="0" y="0"/>
            <a:chExt cx="205716" cy="207472"/>
          </a:xfrm>
        </p:grpSpPr>
        <p:sp>
          <p:nvSpPr>
            <p:cNvPr name="Freeform 3" id="3"/>
            <p:cNvSpPr/>
            <p:nvPr/>
          </p:nvSpPr>
          <p:spPr>
            <a:xfrm flipH="false" flipV="false" rot="0">
              <a:off x="0" y="0"/>
              <a:ext cx="205716" cy="207472"/>
            </a:xfrm>
            <a:custGeom>
              <a:avLst/>
              <a:gdLst/>
              <a:ahLst/>
              <a:cxnLst/>
              <a:rect r="r" b="b" t="t" l="l"/>
              <a:pathLst>
                <a:path h="207472" w="205716">
                  <a:moveTo>
                    <a:pt x="0" y="0"/>
                  </a:moveTo>
                  <a:lnTo>
                    <a:pt x="205716" y="0"/>
                  </a:lnTo>
                  <a:lnTo>
                    <a:pt x="205716" y="207472"/>
                  </a:lnTo>
                  <a:lnTo>
                    <a:pt x="0" y="207472"/>
                  </a:lnTo>
                  <a:close/>
                </a:path>
              </a:pathLst>
            </a:custGeom>
            <a:solidFill>
              <a:srgbClr val="DAE3E7"/>
            </a:solidFill>
          </p:spPr>
        </p:sp>
        <p:sp>
          <p:nvSpPr>
            <p:cNvPr name="TextBox 4" id="4"/>
            <p:cNvSpPr txBox="true"/>
            <p:nvPr/>
          </p:nvSpPr>
          <p:spPr>
            <a:xfrm>
              <a:off x="0" y="-38100"/>
              <a:ext cx="205716" cy="245572"/>
            </a:xfrm>
            <a:prstGeom prst="rect">
              <a:avLst/>
            </a:prstGeom>
          </p:spPr>
          <p:txBody>
            <a:bodyPr anchor="ctr" rtlCol="false" tIns="50800" lIns="50800" bIns="50800" rIns="50800"/>
            <a:lstStyle/>
            <a:p>
              <a:pPr algn="ctr">
                <a:lnSpc>
                  <a:spcPts val="2100"/>
                </a:lnSpc>
              </a:pPr>
              <a:r>
                <a:rPr lang="en-US" sz="1500">
                  <a:solidFill>
                    <a:srgbClr val="000000"/>
                  </a:solidFill>
                  <a:latin typeface="Lato"/>
                  <a:ea typeface="Lato"/>
                  <a:cs typeface="Lato"/>
                  <a:sym typeface="Lato"/>
                </a:rPr>
                <a:t>18</a:t>
              </a:r>
            </a:p>
          </p:txBody>
        </p:sp>
      </p:grpSp>
      <p:grpSp>
        <p:nvGrpSpPr>
          <p:cNvPr name="Group 5" id="5"/>
          <p:cNvGrpSpPr/>
          <p:nvPr/>
        </p:nvGrpSpPr>
        <p:grpSpPr>
          <a:xfrm rot="-5400000">
            <a:off x="514350" y="514350"/>
            <a:ext cx="1736521" cy="1740275"/>
            <a:chOff x="0" y="0"/>
            <a:chExt cx="2315362" cy="2320367"/>
          </a:xfrm>
        </p:grpSpPr>
        <p:grpSp>
          <p:nvGrpSpPr>
            <p:cNvPr name="Group 6" id="6"/>
            <p:cNvGrpSpPr/>
            <p:nvPr/>
          </p:nvGrpSpPr>
          <p:grpSpPr>
            <a:xfrm rot="0">
              <a:off x="1420986" y="0"/>
              <a:ext cx="183882" cy="183969"/>
              <a:chOff x="0" y="0"/>
              <a:chExt cx="1811417" cy="1812273"/>
            </a:xfrm>
          </p:grpSpPr>
          <p:sp>
            <p:nvSpPr>
              <p:cNvPr name="Freeform 7" id="7"/>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8" id="8"/>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9" id="9"/>
            <p:cNvGrpSpPr/>
            <p:nvPr/>
          </p:nvGrpSpPr>
          <p:grpSpPr>
            <a:xfrm rot="0">
              <a:off x="1420986" y="708765"/>
              <a:ext cx="183882" cy="183969"/>
              <a:chOff x="0" y="0"/>
              <a:chExt cx="1811417" cy="1812273"/>
            </a:xfrm>
          </p:grpSpPr>
          <p:sp>
            <p:nvSpPr>
              <p:cNvPr name="Freeform 10" id="10"/>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11" id="11"/>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12" id="12"/>
            <p:cNvGrpSpPr/>
            <p:nvPr/>
          </p:nvGrpSpPr>
          <p:grpSpPr>
            <a:xfrm rot="0">
              <a:off x="1420935" y="1419311"/>
              <a:ext cx="183882" cy="183969"/>
              <a:chOff x="0" y="0"/>
              <a:chExt cx="1811417" cy="1812273"/>
            </a:xfrm>
          </p:grpSpPr>
          <p:sp>
            <p:nvSpPr>
              <p:cNvPr name="Freeform 13" id="13"/>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14" id="14"/>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15" id="15"/>
            <p:cNvGrpSpPr/>
            <p:nvPr/>
          </p:nvGrpSpPr>
          <p:grpSpPr>
            <a:xfrm rot="0">
              <a:off x="710493" y="0"/>
              <a:ext cx="183882" cy="183969"/>
              <a:chOff x="0" y="0"/>
              <a:chExt cx="1811417" cy="1812273"/>
            </a:xfrm>
          </p:grpSpPr>
          <p:sp>
            <p:nvSpPr>
              <p:cNvPr name="Freeform 16" id="16"/>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17" id="17"/>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18" id="18"/>
            <p:cNvGrpSpPr/>
            <p:nvPr/>
          </p:nvGrpSpPr>
          <p:grpSpPr>
            <a:xfrm rot="0">
              <a:off x="710493" y="708765"/>
              <a:ext cx="183882" cy="183969"/>
              <a:chOff x="0" y="0"/>
              <a:chExt cx="1811417" cy="1812273"/>
            </a:xfrm>
          </p:grpSpPr>
          <p:sp>
            <p:nvSpPr>
              <p:cNvPr name="Freeform 19" id="19"/>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20" id="20"/>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21" id="21"/>
            <p:cNvGrpSpPr/>
            <p:nvPr/>
          </p:nvGrpSpPr>
          <p:grpSpPr>
            <a:xfrm rot="0">
              <a:off x="0" y="0"/>
              <a:ext cx="183882" cy="183969"/>
              <a:chOff x="0" y="0"/>
              <a:chExt cx="1811417" cy="1812273"/>
            </a:xfrm>
          </p:grpSpPr>
          <p:sp>
            <p:nvSpPr>
              <p:cNvPr name="Freeform 22" id="22"/>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23" id="23"/>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24" id="24"/>
            <p:cNvGrpSpPr/>
            <p:nvPr/>
          </p:nvGrpSpPr>
          <p:grpSpPr>
            <a:xfrm rot="0">
              <a:off x="2131479" y="0"/>
              <a:ext cx="183882" cy="183969"/>
              <a:chOff x="0" y="0"/>
              <a:chExt cx="1811417" cy="1812273"/>
            </a:xfrm>
          </p:grpSpPr>
          <p:sp>
            <p:nvSpPr>
              <p:cNvPr name="Freeform 25" id="25"/>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26" id="26"/>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27" id="27"/>
            <p:cNvGrpSpPr/>
            <p:nvPr/>
          </p:nvGrpSpPr>
          <p:grpSpPr>
            <a:xfrm rot="0">
              <a:off x="2131479" y="708765"/>
              <a:ext cx="183882" cy="183969"/>
              <a:chOff x="0" y="0"/>
              <a:chExt cx="1811417" cy="1812273"/>
            </a:xfrm>
          </p:grpSpPr>
          <p:sp>
            <p:nvSpPr>
              <p:cNvPr name="Freeform 28" id="28"/>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29" id="29"/>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30" id="30"/>
            <p:cNvGrpSpPr/>
            <p:nvPr/>
          </p:nvGrpSpPr>
          <p:grpSpPr>
            <a:xfrm rot="0">
              <a:off x="2131428" y="1419311"/>
              <a:ext cx="183882" cy="183969"/>
              <a:chOff x="0" y="0"/>
              <a:chExt cx="1811417" cy="1812273"/>
            </a:xfrm>
          </p:grpSpPr>
          <p:sp>
            <p:nvSpPr>
              <p:cNvPr name="Freeform 31" id="31"/>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32" id="32"/>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33" id="33"/>
            <p:cNvGrpSpPr/>
            <p:nvPr/>
          </p:nvGrpSpPr>
          <p:grpSpPr>
            <a:xfrm rot="0">
              <a:off x="2131428" y="2136398"/>
              <a:ext cx="183882" cy="183969"/>
              <a:chOff x="0" y="0"/>
              <a:chExt cx="1811417" cy="1812273"/>
            </a:xfrm>
          </p:grpSpPr>
          <p:sp>
            <p:nvSpPr>
              <p:cNvPr name="Freeform 34" id="34"/>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35" id="35"/>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sp>
        <p:nvSpPr>
          <p:cNvPr name="Freeform 36" id="3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77000"/>
            </a:blip>
            <a:stretch>
              <a:fillRect l="0" t="-9222" r="0" b="-9222"/>
            </a:stretch>
          </a:blipFill>
        </p:spPr>
      </p:sp>
      <p:sp>
        <p:nvSpPr>
          <p:cNvPr name="TextBox 37" id="37"/>
          <p:cNvSpPr txBox="true"/>
          <p:nvPr/>
        </p:nvSpPr>
        <p:spPr>
          <a:xfrm rot="0">
            <a:off x="1747441" y="1755776"/>
            <a:ext cx="7060045" cy="1486754"/>
          </a:xfrm>
          <a:prstGeom prst="rect">
            <a:avLst/>
          </a:prstGeom>
        </p:spPr>
        <p:txBody>
          <a:bodyPr anchor="t" rtlCol="false" tIns="0" lIns="0" bIns="0" rIns="0">
            <a:spAutoFit/>
          </a:bodyPr>
          <a:lstStyle/>
          <a:p>
            <a:pPr algn="l">
              <a:lnSpc>
                <a:spcPts val="11200"/>
              </a:lnSpc>
            </a:pPr>
            <a:r>
              <a:rPr lang="en-US" sz="8000" spc="-264" b="true">
                <a:solidFill>
                  <a:srgbClr val="436271"/>
                </a:solidFill>
                <a:latin typeface="Helvetica World Bold"/>
                <a:ea typeface="Helvetica World Bold"/>
                <a:cs typeface="Helvetica World Bold"/>
                <a:sym typeface="Helvetica World Bold"/>
              </a:rPr>
              <a:t>Conclusion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AE3E7"/>
        </a:solidFill>
      </p:bgPr>
    </p:bg>
    <p:spTree>
      <p:nvGrpSpPr>
        <p:cNvPr id="1" name=""/>
        <p:cNvGrpSpPr/>
        <p:nvPr/>
      </p:nvGrpSpPr>
      <p:grpSpPr>
        <a:xfrm>
          <a:off x="0" y="0"/>
          <a:ext cx="0" cy="0"/>
          <a:chOff x="0" y="0"/>
          <a:chExt cx="0" cy="0"/>
        </a:xfrm>
      </p:grpSpPr>
      <p:grpSp>
        <p:nvGrpSpPr>
          <p:cNvPr name="Group 2" id="2"/>
          <p:cNvGrpSpPr/>
          <p:nvPr/>
        </p:nvGrpSpPr>
        <p:grpSpPr>
          <a:xfrm rot="0">
            <a:off x="17349683" y="9772650"/>
            <a:ext cx="423967" cy="427585"/>
            <a:chOff x="0" y="0"/>
            <a:chExt cx="205716" cy="207472"/>
          </a:xfrm>
        </p:grpSpPr>
        <p:sp>
          <p:nvSpPr>
            <p:cNvPr name="Freeform 3" id="3"/>
            <p:cNvSpPr/>
            <p:nvPr/>
          </p:nvSpPr>
          <p:spPr>
            <a:xfrm flipH="false" flipV="false" rot="0">
              <a:off x="0" y="0"/>
              <a:ext cx="205716" cy="207472"/>
            </a:xfrm>
            <a:custGeom>
              <a:avLst/>
              <a:gdLst/>
              <a:ahLst/>
              <a:cxnLst/>
              <a:rect r="r" b="b" t="t" l="l"/>
              <a:pathLst>
                <a:path h="207472" w="205716">
                  <a:moveTo>
                    <a:pt x="0" y="0"/>
                  </a:moveTo>
                  <a:lnTo>
                    <a:pt x="205716" y="0"/>
                  </a:lnTo>
                  <a:lnTo>
                    <a:pt x="205716" y="207472"/>
                  </a:lnTo>
                  <a:lnTo>
                    <a:pt x="0" y="207472"/>
                  </a:lnTo>
                  <a:close/>
                </a:path>
              </a:pathLst>
            </a:custGeom>
            <a:solidFill>
              <a:srgbClr val="DAE3E7"/>
            </a:solidFill>
          </p:spPr>
        </p:sp>
        <p:sp>
          <p:nvSpPr>
            <p:cNvPr name="TextBox 4" id="4"/>
            <p:cNvSpPr txBox="true"/>
            <p:nvPr/>
          </p:nvSpPr>
          <p:spPr>
            <a:xfrm>
              <a:off x="0" y="-38100"/>
              <a:ext cx="205716" cy="245572"/>
            </a:xfrm>
            <a:prstGeom prst="rect">
              <a:avLst/>
            </a:prstGeom>
          </p:spPr>
          <p:txBody>
            <a:bodyPr anchor="ctr" rtlCol="false" tIns="50800" lIns="50800" bIns="50800" rIns="50800"/>
            <a:lstStyle/>
            <a:p>
              <a:pPr algn="ctr">
                <a:lnSpc>
                  <a:spcPts val="2100"/>
                </a:lnSpc>
              </a:pPr>
              <a:r>
                <a:rPr lang="en-US" sz="1500">
                  <a:solidFill>
                    <a:srgbClr val="000000"/>
                  </a:solidFill>
                  <a:latin typeface="Lato"/>
                  <a:ea typeface="Lato"/>
                  <a:cs typeface="Lato"/>
                  <a:sym typeface="Lato"/>
                </a:rPr>
                <a:t>2</a:t>
              </a:r>
            </a:p>
          </p:txBody>
        </p:sp>
      </p:grpSp>
      <p:grpSp>
        <p:nvGrpSpPr>
          <p:cNvPr name="Group 5" id="5"/>
          <p:cNvGrpSpPr/>
          <p:nvPr/>
        </p:nvGrpSpPr>
        <p:grpSpPr>
          <a:xfrm rot="0">
            <a:off x="16551479" y="0"/>
            <a:ext cx="1736521" cy="1740275"/>
            <a:chOff x="0" y="0"/>
            <a:chExt cx="2315362" cy="2320367"/>
          </a:xfrm>
        </p:grpSpPr>
        <p:grpSp>
          <p:nvGrpSpPr>
            <p:cNvPr name="Group 6" id="6"/>
            <p:cNvGrpSpPr/>
            <p:nvPr/>
          </p:nvGrpSpPr>
          <p:grpSpPr>
            <a:xfrm rot="0">
              <a:off x="1420986" y="0"/>
              <a:ext cx="183882" cy="183969"/>
              <a:chOff x="0" y="0"/>
              <a:chExt cx="1811417" cy="1812273"/>
            </a:xfrm>
          </p:grpSpPr>
          <p:sp>
            <p:nvSpPr>
              <p:cNvPr name="Freeform 7" id="7"/>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8" id="8"/>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9" id="9"/>
            <p:cNvGrpSpPr/>
            <p:nvPr/>
          </p:nvGrpSpPr>
          <p:grpSpPr>
            <a:xfrm rot="0">
              <a:off x="1420986" y="708765"/>
              <a:ext cx="183882" cy="183969"/>
              <a:chOff x="0" y="0"/>
              <a:chExt cx="1811417" cy="1812273"/>
            </a:xfrm>
          </p:grpSpPr>
          <p:sp>
            <p:nvSpPr>
              <p:cNvPr name="Freeform 10" id="10"/>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11" id="11"/>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12" id="12"/>
            <p:cNvGrpSpPr/>
            <p:nvPr/>
          </p:nvGrpSpPr>
          <p:grpSpPr>
            <a:xfrm rot="0">
              <a:off x="1420935" y="1419311"/>
              <a:ext cx="183882" cy="183969"/>
              <a:chOff x="0" y="0"/>
              <a:chExt cx="1811417" cy="1812273"/>
            </a:xfrm>
          </p:grpSpPr>
          <p:sp>
            <p:nvSpPr>
              <p:cNvPr name="Freeform 13" id="13"/>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14" id="14"/>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15" id="15"/>
            <p:cNvGrpSpPr/>
            <p:nvPr/>
          </p:nvGrpSpPr>
          <p:grpSpPr>
            <a:xfrm rot="0">
              <a:off x="710493" y="0"/>
              <a:ext cx="183882" cy="183969"/>
              <a:chOff x="0" y="0"/>
              <a:chExt cx="1811417" cy="1812273"/>
            </a:xfrm>
          </p:grpSpPr>
          <p:sp>
            <p:nvSpPr>
              <p:cNvPr name="Freeform 16" id="16"/>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17" id="17"/>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18" id="18"/>
            <p:cNvGrpSpPr/>
            <p:nvPr/>
          </p:nvGrpSpPr>
          <p:grpSpPr>
            <a:xfrm rot="0">
              <a:off x="710493" y="708765"/>
              <a:ext cx="183882" cy="183969"/>
              <a:chOff x="0" y="0"/>
              <a:chExt cx="1811417" cy="1812273"/>
            </a:xfrm>
          </p:grpSpPr>
          <p:sp>
            <p:nvSpPr>
              <p:cNvPr name="Freeform 19" id="19"/>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20" id="20"/>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21" id="21"/>
            <p:cNvGrpSpPr/>
            <p:nvPr/>
          </p:nvGrpSpPr>
          <p:grpSpPr>
            <a:xfrm rot="0">
              <a:off x="0" y="0"/>
              <a:ext cx="183882" cy="183969"/>
              <a:chOff x="0" y="0"/>
              <a:chExt cx="1811417" cy="1812273"/>
            </a:xfrm>
          </p:grpSpPr>
          <p:sp>
            <p:nvSpPr>
              <p:cNvPr name="Freeform 22" id="22"/>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23" id="23"/>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24" id="24"/>
            <p:cNvGrpSpPr/>
            <p:nvPr/>
          </p:nvGrpSpPr>
          <p:grpSpPr>
            <a:xfrm rot="0">
              <a:off x="2131479" y="0"/>
              <a:ext cx="183882" cy="183969"/>
              <a:chOff x="0" y="0"/>
              <a:chExt cx="1811417" cy="1812273"/>
            </a:xfrm>
          </p:grpSpPr>
          <p:sp>
            <p:nvSpPr>
              <p:cNvPr name="Freeform 25" id="25"/>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26" id="26"/>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27" id="27"/>
            <p:cNvGrpSpPr/>
            <p:nvPr/>
          </p:nvGrpSpPr>
          <p:grpSpPr>
            <a:xfrm rot="0">
              <a:off x="2131479" y="708765"/>
              <a:ext cx="183882" cy="183969"/>
              <a:chOff x="0" y="0"/>
              <a:chExt cx="1811417" cy="1812273"/>
            </a:xfrm>
          </p:grpSpPr>
          <p:sp>
            <p:nvSpPr>
              <p:cNvPr name="Freeform 28" id="28"/>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29" id="29"/>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30" id="30"/>
            <p:cNvGrpSpPr/>
            <p:nvPr/>
          </p:nvGrpSpPr>
          <p:grpSpPr>
            <a:xfrm rot="0">
              <a:off x="2131428" y="1419311"/>
              <a:ext cx="183882" cy="183969"/>
              <a:chOff x="0" y="0"/>
              <a:chExt cx="1811417" cy="1812273"/>
            </a:xfrm>
          </p:grpSpPr>
          <p:sp>
            <p:nvSpPr>
              <p:cNvPr name="Freeform 31" id="31"/>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32" id="32"/>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33" id="33"/>
            <p:cNvGrpSpPr/>
            <p:nvPr/>
          </p:nvGrpSpPr>
          <p:grpSpPr>
            <a:xfrm rot="0">
              <a:off x="2131428" y="2136398"/>
              <a:ext cx="183882" cy="183969"/>
              <a:chOff x="0" y="0"/>
              <a:chExt cx="1811417" cy="1812273"/>
            </a:xfrm>
          </p:grpSpPr>
          <p:sp>
            <p:nvSpPr>
              <p:cNvPr name="Freeform 34" id="34"/>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35" id="35"/>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grpSp>
        <p:nvGrpSpPr>
          <p:cNvPr name="Group 36" id="36"/>
          <p:cNvGrpSpPr/>
          <p:nvPr/>
        </p:nvGrpSpPr>
        <p:grpSpPr>
          <a:xfrm rot="0">
            <a:off x="610590" y="1677366"/>
            <a:ext cx="5282772" cy="6605547"/>
            <a:chOff x="0" y="0"/>
            <a:chExt cx="792170" cy="990524"/>
          </a:xfrm>
        </p:grpSpPr>
        <p:sp>
          <p:nvSpPr>
            <p:cNvPr name="Freeform 37" id="37"/>
            <p:cNvSpPr/>
            <p:nvPr/>
          </p:nvSpPr>
          <p:spPr>
            <a:xfrm flipH="false" flipV="false" rot="0">
              <a:off x="0" y="0"/>
              <a:ext cx="792170" cy="990524"/>
            </a:xfrm>
            <a:custGeom>
              <a:avLst/>
              <a:gdLst/>
              <a:ahLst/>
              <a:cxnLst/>
              <a:rect r="r" b="b" t="t" l="l"/>
              <a:pathLst>
                <a:path h="990524" w="792170">
                  <a:moveTo>
                    <a:pt x="0" y="0"/>
                  </a:moveTo>
                  <a:lnTo>
                    <a:pt x="792170" y="0"/>
                  </a:lnTo>
                  <a:lnTo>
                    <a:pt x="792170" y="990524"/>
                  </a:lnTo>
                  <a:lnTo>
                    <a:pt x="0" y="990524"/>
                  </a:lnTo>
                  <a:close/>
                </a:path>
              </a:pathLst>
            </a:custGeom>
            <a:blipFill>
              <a:blip r:embed="rId3"/>
              <a:stretch>
                <a:fillRect l="-4218" t="0" r="-83457" b="0"/>
              </a:stretch>
            </a:blipFill>
          </p:spPr>
        </p:sp>
      </p:grpSp>
      <p:sp>
        <p:nvSpPr>
          <p:cNvPr name="Freeform 38" id="38"/>
          <p:cNvSpPr/>
          <p:nvPr/>
        </p:nvSpPr>
        <p:spPr>
          <a:xfrm flipH="false" flipV="false" rot="0">
            <a:off x="12487651" y="1677366"/>
            <a:ext cx="5285999" cy="6605547"/>
          </a:xfrm>
          <a:custGeom>
            <a:avLst/>
            <a:gdLst/>
            <a:ahLst/>
            <a:cxnLst/>
            <a:rect r="r" b="b" t="t" l="l"/>
            <a:pathLst>
              <a:path h="6605547" w="5285999">
                <a:moveTo>
                  <a:pt x="0" y="0"/>
                </a:moveTo>
                <a:lnTo>
                  <a:pt x="5285999" y="0"/>
                </a:lnTo>
                <a:lnTo>
                  <a:pt x="5285999" y="6605548"/>
                </a:lnTo>
                <a:lnTo>
                  <a:pt x="0" y="6605548"/>
                </a:lnTo>
                <a:lnTo>
                  <a:pt x="0" y="0"/>
                </a:lnTo>
                <a:close/>
              </a:path>
            </a:pathLst>
          </a:custGeom>
          <a:blipFill>
            <a:blip r:embed="rId4"/>
            <a:stretch>
              <a:fillRect l="-43946" t="0" r="-43614" b="0"/>
            </a:stretch>
          </a:blipFill>
        </p:spPr>
      </p:sp>
      <p:sp>
        <p:nvSpPr>
          <p:cNvPr name="Freeform 39" id="39"/>
          <p:cNvSpPr/>
          <p:nvPr/>
        </p:nvSpPr>
        <p:spPr>
          <a:xfrm flipH="false" flipV="false" rot="0">
            <a:off x="6249317" y="2874585"/>
            <a:ext cx="5882378" cy="3919135"/>
          </a:xfrm>
          <a:custGeom>
            <a:avLst/>
            <a:gdLst/>
            <a:ahLst/>
            <a:cxnLst/>
            <a:rect r="r" b="b" t="t" l="l"/>
            <a:pathLst>
              <a:path h="3919135" w="5882378">
                <a:moveTo>
                  <a:pt x="0" y="0"/>
                </a:moveTo>
                <a:lnTo>
                  <a:pt x="5882379" y="0"/>
                </a:lnTo>
                <a:lnTo>
                  <a:pt x="5882379" y="3919135"/>
                </a:lnTo>
                <a:lnTo>
                  <a:pt x="0" y="3919135"/>
                </a:lnTo>
                <a:lnTo>
                  <a:pt x="0" y="0"/>
                </a:lnTo>
                <a:close/>
              </a:path>
            </a:pathLst>
          </a:custGeom>
          <a:blipFill>
            <a:blip r:embed="rId5"/>
            <a:stretch>
              <a:fillRect l="0" t="0" r="0" b="0"/>
            </a:stretch>
          </a:blipFill>
        </p:spPr>
      </p:sp>
      <p:sp>
        <p:nvSpPr>
          <p:cNvPr name="TextBox 40" id="40"/>
          <p:cNvSpPr txBox="true"/>
          <p:nvPr/>
        </p:nvSpPr>
        <p:spPr>
          <a:xfrm rot="0">
            <a:off x="5893362" y="330391"/>
            <a:ext cx="6501276" cy="1263269"/>
          </a:xfrm>
          <a:prstGeom prst="rect">
            <a:avLst/>
          </a:prstGeom>
        </p:spPr>
        <p:txBody>
          <a:bodyPr anchor="t" rtlCol="false" tIns="0" lIns="0" bIns="0" rIns="0">
            <a:spAutoFit/>
          </a:bodyPr>
          <a:lstStyle/>
          <a:p>
            <a:pPr algn="ctr">
              <a:lnSpc>
                <a:spcPts val="9537"/>
              </a:lnSpc>
            </a:pPr>
            <a:r>
              <a:rPr lang="en-US" b="true" sz="6812" spc="-224">
                <a:solidFill>
                  <a:srgbClr val="436271"/>
                </a:solidFill>
                <a:latin typeface="Helvetica World Bold"/>
                <a:ea typeface="Helvetica World Bold"/>
                <a:cs typeface="Helvetica World Bold"/>
                <a:sym typeface="Helvetica World Bold"/>
              </a:rPr>
              <a:t>Notre mission</a:t>
            </a:r>
          </a:p>
        </p:txBody>
      </p:sp>
      <p:grpSp>
        <p:nvGrpSpPr>
          <p:cNvPr name="Group 41" id="41"/>
          <p:cNvGrpSpPr/>
          <p:nvPr/>
        </p:nvGrpSpPr>
        <p:grpSpPr>
          <a:xfrm rot="0">
            <a:off x="2918649" y="8794281"/>
            <a:ext cx="12212002" cy="928038"/>
            <a:chOff x="0" y="0"/>
            <a:chExt cx="16282669" cy="1237384"/>
          </a:xfrm>
        </p:grpSpPr>
        <p:grpSp>
          <p:nvGrpSpPr>
            <p:cNvPr name="Group 42" id="42"/>
            <p:cNvGrpSpPr/>
            <p:nvPr/>
          </p:nvGrpSpPr>
          <p:grpSpPr>
            <a:xfrm rot="0">
              <a:off x="0" y="0"/>
              <a:ext cx="16282669" cy="1226149"/>
              <a:chOff x="0" y="0"/>
              <a:chExt cx="3216330" cy="242202"/>
            </a:xfrm>
          </p:grpSpPr>
          <p:sp>
            <p:nvSpPr>
              <p:cNvPr name="Freeform 43" id="43"/>
              <p:cNvSpPr/>
              <p:nvPr/>
            </p:nvSpPr>
            <p:spPr>
              <a:xfrm flipH="false" flipV="false" rot="0">
                <a:off x="0" y="0"/>
                <a:ext cx="3216330" cy="242202"/>
              </a:xfrm>
              <a:custGeom>
                <a:avLst/>
                <a:gdLst/>
                <a:ahLst/>
                <a:cxnLst/>
                <a:rect r="r" b="b" t="t" l="l"/>
                <a:pathLst>
                  <a:path h="242202" w="3216330">
                    <a:moveTo>
                      <a:pt x="0" y="0"/>
                    </a:moveTo>
                    <a:lnTo>
                      <a:pt x="3216330" y="0"/>
                    </a:lnTo>
                    <a:lnTo>
                      <a:pt x="3216330" y="242202"/>
                    </a:lnTo>
                    <a:lnTo>
                      <a:pt x="0" y="242202"/>
                    </a:lnTo>
                    <a:close/>
                  </a:path>
                </a:pathLst>
              </a:custGeom>
              <a:solidFill>
                <a:srgbClr val="DAE3E7"/>
              </a:solidFill>
            </p:spPr>
          </p:sp>
          <p:sp>
            <p:nvSpPr>
              <p:cNvPr name="TextBox 44" id="44"/>
              <p:cNvSpPr txBox="true"/>
              <p:nvPr/>
            </p:nvSpPr>
            <p:spPr>
              <a:xfrm>
                <a:off x="0" y="-38100"/>
                <a:ext cx="3216330" cy="280302"/>
              </a:xfrm>
              <a:prstGeom prst="rect">
                <a:avLst/>
              </a:prstGeom>
            </p:spPr>
            <p:txBody>
              <a:bodyPr anchor="ctr" rtlCol="false" tIns="50800" lIns="50800" bIns="50800" rIns="50800"/>
              <a:lstStyle/>
              <a:p>
                <a:pPr algn="l">
                  <a:lnSpc>
                    <a:spcPts val="2659"/>
                  </a:lnSpc>
                  <a:spcBef>
                    <a:spcPct val="0"/>
                  </a:spcBef>
                </a:pPr>
              </a:p>
            </p:txBody>
          </p:sp>
        </p:grpSp>
        <p:sp>
          <p:nvSpPr>
            <p:cNvPr name="TextBox 45" id="45"/>
            <p:cNvSpPr txBox="true"/>
            <p:nvPr/>
          </p:nvSpPr>
          <p:spPr>
            <a:xfrm rot="0">
              <a:off x="331183" y="-45915"/>
              <a:ext cx="15620304" cy="1283299"/>
            </a:xfrm>
            <a:prstGeom prst="rect">
              <a:avLst/>
            </a:prstGeom>
          </p:spPr>
          <p:txBody>
            <a:bodyPr anchor="t" rtlCol="false" tIns="0" lIns="0" bIns="0" rIns="0">
              <a:spAutoFit/>
            </a:bodyPr>
            <a:lstStyle/>
            <a:p>
              <a:pPr algn="ctr">
                <a:lnSpc>
                  <a:spcPts val="3919"/>
                </a:lnSpc>
                <a:spcBef>
                  <a:spcPct val="0"/>
                </a:spcBef>
              </a:pPr>
              <a:r>
                <a:rPr lang="en-US" b="true" sz="2799" i="true">
                  <a:solidFill>
                    <a:srgbClr val="436271"/>
                  </a:solidFill>
                  <a:latin typeface="Open Sans 1 Bold Italics"/>
                  <a:ea typeface="Open Sans 1 Bold Italics"/>
                  <a:cs typeface="Open Sans 1 Bold Italics"/>
                  <a:sym typeface="Open Sans 1 Bold Italics"/>
                </a:rPr>
                <a:t>Objectif: Mener une étude de grande ampleur sur le thème de  l’alimentation et la sous-nutrition dans le monde </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349683" y="9772650"/>
            <a:ext cx="423967" cy="427585"/>
            <a:chOff x="0" y="0"/>
            <a:chExt cx="205716" cy="207472"/>
          </a:xfrm>
        </p:grpSpPr>
        <p:sp>
          <p:nvSpPr>
            <p:cNvPr name="Freeform 3" id="3"/>
            <p:cNvSpPr/>
            <p:nvPr/>
          </p:nvSpPr>
          <p:spPr>
            <a:xfrm flipH="false" flipV="false" rot="0">
              <a:off x="0" y="0"/>
              <a:ext cx="205716" cy="207472"/>
            </a:xfrm>
            <a:custGeom>
              <a:avLst/>
              <a:gdLst/>
              <a:ahLst/>
              <a:cxnLst/>
              <a:rect r="r" b="b" t="t" l="l"/>
              <a:pathLst>
                <a:path h="207472" w="205716">
                  <a:moveTo>
                    <a:pt x="0" y="0"/>
                  </a:moveTo>
                  <a:lnTo>
                    <a:pt x="205716" y="0"/>
                  </a:lnTo>
                  <a:lnTo>
                    <a:pt x="205716" y="207472"/>
                  </a:lnTo>
                  <a:lnTo>
                    <a:pt x="0" y="207472"/>
                  </a:lnTo>
                  <a:close/>
                </a:path>
              </a:pathLst>
            </a:custGeom>
            <a:solidFill>
              <a:srgbClr val="DAE3E7"/>
            </a:solidFill>
          </p:spPr>
        </p:sp>
        <p:sp>
          <p:nvSpPr>
            <p:cNvPr name="TextBox 4" id="4"/>
            <p:cNvSpPr txBox="true"/>
            <p:nvPr/>
          </p:nvSpPr>
          <p:spPr>
            <a:xfrm>
              <a:off x="0" y="-38100"/>
              <a:ext cx="205716" cy="245572"/>
            </a:xfrm>
            <a:prstGeom prst="rect">
              <a:avLst/>
            </a:prstGeom>
          </p:spPr>
          <p:txBody>
            <a:bodyPr anchor="ctr" rtlCol="false" tIns="50800" lIns="50800" bIns="50800" rIns="50800"/>
            <a:lstStyle/>
            <a:p>
              <a:pPr algn="ctr">
                <a:lnSpc>
                  <a:spcPts val="2100"/>
                </a:lnSpc>
              </a:pPr>
              <a:r>
                <a:rPr lang="en-US" sz="1500">
                  <a:solidFill>
                    <a:srgbClr val="000000"/>
                  </a:solidFill>
                  <a:latin typeface="Lato"/>
                  <a:ea typeface="Lato"/>
                  <a:cs typeface="Lato"/>
                  <a:sym typeface="Lato"/>
                </a:rPr>
                <a:t>3</a:t>
              </a:r>
            </a:p>
          </p:txBody>
        </p:sp>
      </p:grpSp>
      <p:grpSp>
        <p:nvGrpSpPr>
          <p:cNvPr name="Group 5" id="5"/>
          <p:cNvGrpSpPr/>
          <p:nvPr/>
        </p:nvGrpSpPr>
        <p:grpSpPr>
          <a:xfrm rot="0">
            <a:off x="0" y="726512"/>
            <a:ext cx="18288000" cy="8878235"/>
            <a:chOff x="0" y="0"/>
            <a:chExt cx="4816593" cy="2338301"/>
          </a:xfrm>
        </p:grpSpPr>
        <p:sp>
          <p:nvSpPr>
            <p:cNvPr name="Freeform 6" id="6"/>
            <p:cNvSpPr/>
            <p:nvPr/>
          </p:nvSpPr>
          <p:spPr>
            <a:xfrm flipH="false" flipV="false" rot="0">
              <a:off x="0" y="0"/>
              <a:ext cx="4816592" cy="2338301"/>
            </a:xfrm>
            <a:custGeom>
              <a:avLst/>
              <a:gdLst/>
              <a:ahLst/>
              <a:cxnLst/>
              <a:rect r="r" b="b" t="t" l="l"/>
              <a:pathLst>
                <a:path h="2338301" w="4816592">
                  <a:moveTo>
                    <a:pt x="0" y="0"/>
                  </a:moveTo>
                  <a:lnTo>
                    <a:pt x="4816592" y="0"/>
                  </a:lnTo>
                  <a:lnTo>
                    <a:pt x="4816592" y="2338301"/>
                  </a:lnTo>
                  <a:lnTo>
                    <a:pt x="0" y="2338301"/>
                  </a:lnTo>
                  <a:close/>
                </a:path>
              </a:pathLst>
            </a:custGeom>
            <a:solidFill>
              <a:srgbClr val="DAE3E7"/>
            </a:solidFill>
          </p:spPr>
        </p:sp>
        <p:sp>
          <p:nvSpPr>
            <p:cNvPr name="TextBox 7" id="7"/>
            <p:cNvSpPr txBox="true"/>
            <p:nvPr/>
          </p:nvSpPr>
          <p:spPr>
            <a:xfrm>
              <a:off x="0" y="-38100"/>
              <a:ext cx="4816593" cy="237640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6551479" y="0"/>
            <a:ext cx="1736521" cy="1740275"/>
            <a:chOff x="0" y="0"/>
            <a:chExt cx="2315362" cy="2320367"/>
          </a:xfrm>
        </p:grpSpPr>
        <p:grpSp>
          <p:nvGrpSpPr>
            <p:cNvPr name="Group 9" id="9"/>
            <p:cNvGrpSpPr/>
            <p:nvPr/>
          </p:nvGrpSpPr>
          <p:grpSpPr>
            <a:xfrm rot="0">
              <a:off x="1420986" y="0"/>
              <a:ext cx="183882" cy="183969"/>
              <a:chOff x="0" y="0"/>
              <a:chExt cx="1811417" cy="1812273"/>
            </a:xfrm>
          </p:grpSpPr>
          <p:sp>
            <p:nvSpPr>
              <p:cNvPr name="Freeform 10" id="1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1" id="1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2" id="12"/>
            <p:cNvGrpSpPr/>
            <p:nvPr/>
          </p:nvGrpSpPr>
          <p:grpSpPr>
            <a:xfrm rot="0">
              <a:off x="1420986" y="708765"/>
              <a:ext cx="183882" cy="183969"/>
              <a:chOff x="0" y="0"/>
              <a:chExt cx="1811417" cy="1812273"/>
            </a:xfrm>
          </p:grpSpPr>
          <p:sp>
            <p:nvSpPr>
              <p:cNvPr name="Freeform 13" id="1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4" id="1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5" id="15"/>
            <p:cNvGrpSpPr/>
            <p:nvPr/>
          </p:nvGrpSpPr>
          <p:grpSpPr>
            <a:xfrm rot="0">
              <a:off x="1420935" y="1419311"/>
              <a:ext cx="183882" cy="183969"/>
              <a:chOff x="0" y="0"/>
              <a:chExt cx="1811417" cy="1812273"/>
            </a:xfrm>
          </p:grpSpPr>
          <p:sp>
            <p:nvSpPr>
              <p:cNvPr name="Freeform 16" id="1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7" id="1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8" id="18"/>
            <p:cNvGrpSpPr/>
            <p:nvPr/>
          </p:nvGrpSpPr>
          <p:grpSpPr>
            <a:xfrm rot="0">
              <a:off x="710493" y="0"/>
              <a:ext cx="183882" cy="183969"/>
              <a:chOff x="0" y="0"/>
              <a:chExt cx="1811417" cy="1812273"/>
            </a:xfrm>
          </p:grpSpPr>
          <p:sp>
            <p:nvSpPr>
              <p:cNvPr name="Freeform 19" id="1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0" id="2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1" id="21"/>
            <p:cNvGrpSpPr/>
            <p:nvPr/>
          </p:nvGrpSpPr>
          <p:grpSpPr>
            <a:xfrm rot="0">
              <a:off x="710493" y="708765"/>
              <a:ext cx="183882" cy="183969"/>
              <a:chOff x="0" y="0"/>
              <a:chExt cx="1811417" cy="1812273"/>
            </a:xfrm>
          </p:grpSpPr>
          <p:sp>
            <p:nvSpPr>
              <p:cNvPr name="Freeform 22" id="2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3" id="2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4" id="24"/>
            <p:cNvGrpSpPr/>
            <p:nvPr/>
          </p:nvGrpSpPr>
          <p:grpSpPr>
            <a:xfrm rot="0">
              <a:off x="0" y="0"/>
              <a:ext cx="183882" cy="183969"/>
              <a:chOff x="0" y="0"/>
              <a:chExt cx="1811417" cy="1812273"/>
            </a:xfrm>
          </p:grpSpPr>
          <p:sp>
            <p:nvSpPr>
              <p:cNvPr name="Freeform 25" id="2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6" id="2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7" id="27"/>
            <p:cNvGrpSpPr/>
            <p:nvPr/>
          </p:nvGrpSpPr>
          <p:grpSpPr>
            <a:xfrm rot="0">
              <a:off x="2131479" y="0"/>
              <a:ext cx="183882" cy="183969"/>
              <a:chOff x="0" y="0"/>
              <a:chExt cx="1811417" cy="1812273"/>
            </a:xfrm>
          </p:grpSpPr>
          <p:sp>
            <p:nvSpPr>
              <p:cNvPr name="Freeform 28" id="2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9" id="2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0" id="30"/>
            <p:cNvGrpSpPr/>
            <p:nvPr/>
          </p:nvGrpSpPr>
          <p:grpSpPr>
            <a:xfrm rot="0">
              <a:off x="2131479" y="708765"/>
              <a:ext cx="183882" cy="183969"/>
              <a:chOff x="0" y="0"/>
              <a:chExt cx="1811417" cy="1812273"/>
            </a:xfrm>
          </p:grpSpPr>
          <p:sp>
            <p:nvSpPr>
              <p:cNvPr name="Freeform 31" id="3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2" id="3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3" id="33"/>
            <p:cNvGrpSpPr/>
            <p:nvPr/>
          </p:nvGrpSpPr>
          <p:grpSpPr>
            <a:xfrm rot="0">
              <a:off x="2131428" y="1419311"/>
              <a:ext cx="183882" cy="183969"/>
              <a:chOff x="0" y="0"/>
              <a:chExt cx="1811417" cy="1812273"/>
            </a:xfrm>
          </p:grpSpPr>
          <p:sp>
            <p:nvSpPr>
              <p:cNvPr name="Freeform 34" id="3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5" id="3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6" id="36"/>
            <p:cNvGrpSpPr/>
            <p:nvPr/>
          </p:nvGrpSpPr>
          <p:grpSpPr>
            <a:xfrm rot="0">
              <a:off x="2131428" y="2136398"/>
              <a:ext cx="183882" cy="183969"/>
              <a:chOff x="0" y="0"/>
              <a:chExt cx="1811417" cy="1812273"/>
            </a:xfrm>
          </p:grpSpPr>
          <p:sp>
            <p:nvSpPr>
              <p:cNvPr name="Freeform 37" id="3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8" id="3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sp>
        <p:nvSpPr>
          <p:cNvPr name="Freeform 39" id="39"/>
          <p:cNvSpPr/>
          <p:nvPr/>
        </p:nvSpPr>
        <p:spPr>
          <a:xfrm flipH="false" flipV="false" rot="0">
            <a:off x="401788" y="2466787"/>
            <a:ext cx="6696640" cy="5633966"/>
          </a:xfrm>
          <a:custGeom>
            <a:avLst/>
            <a:gdLst/>
            <a:ahLst/>
            <a:cxnLst/>
            <a:rect r="r" b="b" t="t" l="l"/>
            <a:pathLst>
              <a:path h="5633966" w="6696640">
                <a:moveTo>
                  <a:pt x="0" y="0"/>
                </a:moveTo>
                <a:lnTo>
                  <a:pt x="6696640" y="0"/>
                </a:lnTo>
                <a:lnTo>
                  <a:pt x="6696640" y="5633966"/>
                </a:lnTo>
                <a:lnTo>
                  <a:pt x="0" y="5633966"/>
                </a:lnTo>
                <a:lnTo>
                  <a:pt x="0" y="0"/>
                </a:lnTo>
                <a:close/>
              </a:path>
            </a:pathLst>
          </a:custGeom>
          <a:blipFill>
            <a:blip r:embed="rId3"/>
            <a:stretch>
              <a:fillRect l="-5203" t="-4000" r="-5203" b="0"/>
            </a:stretch>
          </a:blipFill>
        </p:spPr>
      </p:sp>
      <p:sp>
        <p:nvSpPr>
          <p:cNvPr name="TextBox 40" id="40"/>
          <p:cNvSpPr txBox="true"/>
          <p:nvPr/>
        </p:nvSpPr>
        <p:spPr>
          <a:xfrm rot="0">
            <a:off x="7372416" y="2428687"/>
            <a:ext cx="10657607" cy="5572129"/>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Open Sans 1"/>
                <a:ea typeface="Open Sans 1"/>
                <a:cs typeface="Open Sans 1"/>
                <a:sym typeface="Open Sans 1"/>
              </a:rPr>
              <a:t>Tout d’abord avant de commencer l’analyse on doit vérifier si la </a:t>
            </a:r>
            <a:r>
              <a:rPr lang="en-US" b="true" sz="1999">
                <a:solidFill>
                  <a:srgbClr val="000000"/>
                </a:solidFill>
                <a:latin typeface="Open Sans 1 Bold"/>
                <a:ea typeface="Open Sans 1 Bold"/>
                <a:cs typeface="Open Sans 1 Bold"/>
                <a:sym typeface="Open Sans 1 Bold"/>
              </a:rPr>
              <a:t>RGPD</a:t>
            </a:r>
            <a:r>
              <a:rPr lang="en-US" sz="1999">
                <a:solidFill>
                  <a:srgbClr val="000000"/>
                </a:solidFill>
                <a:latin typeface="Open Sans 1"/>
                <a:ea typeface="Open Sans 1"/>
                <a:cs typeface="Open Sans 1"/>
                <a:sym typeface="Open Sans 1"/>
              </a:rPr>
              <a:t> s’applique à nos données:</a:t>
            </a:r>
          </a:p>
          <a:p>
            <a:pPr algn="ctr">
              <a:lnSpc>
                <a:spcPts val="2799"/>
              </a:lnSpc>
              <a:spcBef>
                <a:spcPct val="0"/>
              </a:spcBef>
            </a:pPr>
          </a:p>
          <a:p>
            <a:pPr algn="just">
              <a:lnSpc>
                <a:spcPts val="2799"/>
              </a:lnSpc>
              <a:spcBef>
                <a:spcPct val="0"/>
              </a:spcBef>
            </a:pPr>
            <a:r>
              <a:rPr lang="en-US" sz="1999">
                <a:solidFill>
                  <a:srgbClr val="000000"/>
                </a:solidFill>
                <a:latin typeface="Open Sans 1"/>
                <a:ea typeface="Open Sans 1"/>
                <a:cs typeface="Open Sans 1"/>
                <a:sym typeface="Open Sans 1"/>
              </a:rPr>
              <a:t>L</a:t>
            </a:r>
            <a:r>
              <a:rPr lang="en-US" sz="1999">
                <a:solidFill>
                  <a:srgbClr val="000000"/>
                </a:solidFill>
                <a:latin typeface="Open Sans 1"/>
                <a:ea typeface="Open Sans 1"/>
                <a:cs typeface="Open Sans 1"/>
                <a:sym typeface="Open Sans 1"/>
              </a:rPr>
              <a:t>es données que nous allons analyser </a:t>
            </a:r>
            <a:r>
              <a:rPr lang="en-US" b="true" sz="1999">
                <a:solidFill>
                  <a:srgbClr val="000000"/>
                </a:solidFill>
                <a:latin typeface="Open Sans 1 Bold"/>
                <a:ea typeface="Open Sans 1 Bold"/>
                <a:cs typeface="Open Sans 1 Bold"/>
                <a:sym typeface="Open Sans 1 Bold"/>
              </a:rPr>
              <a:t>ne comporte pas d'éléments permettant d’identifier des individus</a:t>
            </a:r>
            <a:r>
              <a:rPr lang="en-US" sz="1999">
                <a:solidFill>
                  <a:srgbClr val="000000"/>
                </a:solidFill>
                <a:latin typeface="Open Sans 1"/>
                <a:ea typeface="Open Sans 1"/>
                <a:cs typeface="Open Sans 1"/>
                <a:sym typeface="Open Sans 1"/>
              </a:rPr>
              <a:t>. Ces données sont anonymes et disponible au public. </a:t>
            </a:r>
          </a:p>
          <a:p>
            <a:pPr algn="just">
              <a:lnSpc>
                <a:spcPts val="2799"/>
              </a:lnSpc>
              <a:spcBef>
                <a:spcPct val="0"/>
              </a:spcBef>
            </a:pPr>
            <a:r>
              <a:rPr lang="en-US" sz="1999">
                <a:solidFill>
                  <a:srgbClr val="000000"/>
                </a:solidFill>
                <a:latin typeface="Open Sans 1"/>
                <a:ea typeface="Open Sans 1"/>
                <a:cs typeface="Open Sans 1"/>
                <a:sym typeface="Open Sans 1"/>
              </a:rPr>
              <a:t>              La RGPD ne s’applique pas dans ce projet. </a:t>
            </a:r>
          </a:p>
          <a:p>
            <a:pPr algn="just">
              <a:lnSpc>
                <a:spcPts val="2799"/>
              </a:lnSpc>
              <a:spcBef>
                <a:spcPct val="0"/>
              </a:spcBef>
            </a:pPr>
          </a:p>
          <a:p>
            <a:pPr algn="just">
              <a:lnSpc>
                <a:spcPts val="2799"/>
              </a:lnSpc>
              <a:spcBef>
                <a:spcPct val="0"/>
              </a:spcBef>
            </a:pPr>
          </a:p>
          <a:p>
            <a:pPr algn="just">
              <a:lnSpc>
                <a:spcPts val="2939"/>
              </a:lnSpc>
              <a:spcBef>
                <a:spcPct val="0"/>
              </a:spcBef>
            </a:pPr>
            <a:r>
              <a:rPr lang="en-US" b="true" sz="2099">
                <a:solidFill>
                  <a:srgbClr val="000000"/>
                </a:solidFill>
                <a:latin typeface="Open Sans 1 Bold"/>
                <a:ea typeface="Open Sans 1 Bold"/>
                <a:cs typeface="Open Sans 1 Bold"/>
                <a:sym typeface="Open Sans 1 Bold"/>
              </a:rPr>
              <a:t>Méthodologie:</a:t>
            </a:r>
          </a:p>
          <a:p>
            <a:pPr algn="just">
              <a:lnSpc>
                <a:spcPts val="2799"/>
              </a:lnSpc>
              <a:spcBef>
                <a:spcPct val="0"/>
              </a:spcBef>
            </a:pPr>
          </a:p>
          <a:p>
            <a:pPr algn="just" marL="431799" indent="-215899" lvl="1">
              <a:lnSpc>
                <a:spcPts val="2799"/>
              </a:lnSpc>
              <a:spcBef>
                <a:spcPct val="0"/>
              </a:spcBef>
              <a:buFont typeface="Arial"/>
              <a:buChar char="•"/>
            </a:pPr>
            <a:r>
              <a:rPr lang="en-US" sz="1999">
                <a:solidFill>
                  <a:srgbClr val="000000"/>
                </a:solidFill>
                <a:latin typeface="Open Sans 1"/>
                <a:ea typeface="Open Sans 1"/>
                <a:cs typeface="Open Sans 1"/>
                <a:sym typeface="Open Sans 1"/>
              </a:rPr>
              <a:t>Chargement des données dans le notebook</a:t>
            </a:r>
          </a:p>
          <a:p>
            <a:pPr algn="just" marL="431799" indent="-215899" lvl="1">
              <a:lnSpc>
                <a:spcPts val="2799"/>
              </a:lnSpc>
              <a:spcBef>
                <a:spcPct val="0"/>
              </a:spcBef>
              <a:buFont typeface="Arial"/>
              <a:buChar char="•"/>
            </a:pPr>
            <a:r>
              <a:rPr lang="en-US" sz="1999">
                <a:solidFill>
                  <a:srgbClr val="000000"/>
                </a:solidFill>
                <a:latin typeface="Open Sans 1"/>
                <a:ea typeface="Open Sans 1"/>
                <a:cs typeface="Open Sans 1"/>
                <a:sym typeface="Open Sans 1"/>
              </a:rPr>
              <a:t>Vérifier qu’elles s’affichent correctement</a:t>
            </a:r>
          </a:p>
          <a:p>
            <a:pPr algn="just" marL="431799" indent="-215899" lvl="1">
              <a:lnSpc>
                <a:spcPts val="2799"/>
              </a:lnSpc>
              <a:buFont typeface="Arial"/>
              <a:buChar char="•"/>
            </a:pPr>
            <a:r>
              <a:rPr lang="en-US" sz="1999">
                <a:solidFill>
                  <a:srgbClr val="000000"/>
                </a:solidFill>
                <a:latin typeface="Open Sans 1"/>
                <a:ea typeface="Open Sans 1"/>
                <a:cs typeface="Open Sans 1"/>
                <a:sym typeface="Open Sans 1"/>
              </a:rPr>
              <a:t>E</a:t>
            </a:r>
            <a:r>
              <a:rPr lang="en-US" sz="1999">
                <a:solidFill>
                  <a:srgbClr val="000000"/>
                </a:solidFill>
                <a:latin typeface="Open Sans 1"/>
                <a:ea typeface="Open Sans 1"/>
                <a:cs typeface="Open Sans 1"/>
                <a:sym typeface="Open Sans 1"/>
              </a:rPr>
              <a:t>tape du nettoyage des données </a:t>
            </a:r>
          </a:p>
          <a:p>
            <a:pPr algn="just" marL="431799" indent="-215899" lvl="1">
              <a:lnSpc>
                <a:spcPts val="2799"/>
              </a:lnSpc>
              <a:buFont typeface="Arial"/>
              <a:buChar char="•"/>
            </a:pPr>
            <a:r>
              <a:rPr lang="en-US" sz="1999">
                <a:solidFill>
                  <a:srgbClr val="000000"/>
                </a:solidFill>
                <a:latin typeface="Open Sans 1"/>
                <a:ea typeface="Open Sans 1"/>
                <a:cs typeface="Open Sans 1"/>
                <a:sym typeface="Open Sans 1"/>
              </a:rPr>
              <a:t>Passage à l’analyse </a:t>
            </a:r>
          </a:p>
          <a:p>
            <a:pPr algn="l">
              <a:lnSpc>
                <a:spcPts val="2499"/>
              </a:lnSpc>
              <a:spcBef>
                <a:spcPct val="0"/>
              </a:spcBef>
            </a:pPr>
          </a:p>
          <a:p>
            <a:pPr algn="l">
              <a:lnSpc>
                <a:spcPts val="2499"/>
              </a:lnSpc>
              <a:spcBef>
                <a:spcPct val="0"/>
              </a:spcBef>
            </a:pPr>
          </a:p>
        </p:txBody>
      </p:sp>
      <p:grpSp>
        <p:nvGrpSpPr>
          <p:cNvPr name="Group 41" id="41"/>
          <p:cNvGrpSpPr/>
          <p:nvPr/>
        </p:nvGrpSpPr>
        <p:grpSpPr>
          <a:xfrm rot="0">
            <a:off x="7372416" y="4183470"/>
            <a:ext cx="541819" cy="370303"/>
            <a:chOff x="0" y="0"/>
            <a:chExt cx="812800" cy="555504"/>
          </a:xfrm>
        </p:grpSpPr>
        <p:sp>
          <p:nvSpPr>
            <p:cNvPr name="Freeform 42" id="42"/>
            <p:cNvSpPr/>
            <p:nvPr/>
          </p:nvSpPr>
          <p:spPr>
            <a:xfrm flipH="false" flipV="false" rot="0">
              <a:off x="0" y="0"/>
              <a:ext cx="812800" cy="555504"/>
            </a:xfrm>
            <a:custGeom>
              <a:avLst/>
              <a:gdLst/>
              <a:ahLst/>
              <a:cxnLst/>
              <a:rect r="r" b="b" t="t" l="l"/>
              <a:pathLst>
                <a:path h="555504" w="812800">
                  <a:moveTo>
                    <a:pt x="812800" y="277752"/>
                  </a:moveTo>
                  <a:lnTo>
                    <a:pt x="406400" y="0"/>
                  </a:lnTo>
                  <a:lnTo>
                    <a:pt x="406400" y="203200"/>
                  </a:lnTo>
                  <a:lnTo>
                    <a:pt x="0" y="203200"/>
                  </a:lnTo>
                  <a:lnTo>
                    <a:pt x="0" y="352304"/>
                  </a:lnTo>
                  <a:lnTo>
                    <a:pt x="406400" y="352304"/>
                  </a:lnTo>
                  <a:lnTo>
                    <a:pt x="406400" y="555504"/>
                  </a:lnTo>
                  <a:lnTo>
                    <a:pt x="812800" y="277752"/>
                  </a:lnTo>
                  <a:close/>
                </a:path>
              </a:pathLst>
            </a:custGeom>
            <a:solidFill>
              <a:srgbClr val="62B0B5"/>
            </a:solidFill>
          </p:spPr>
        </p:sp>
        <p:sp>
          <p:nvSpPr>
            <p:cNvPr name="TextBox 43" id="43"/>
            <p:cNvSpPr txBox="true"/>
            <p:nvPr/>
          </p:nvSpPr>
          <p:spPr>
            <a:xfrm>
              <a:off x="0" y="165100"/>
              <a:ext cx="711200" cy="187204"/>
            </a:xfrm>
            <a:prstGeom prst="rect">
              <a:avLst/>
            </a:prstGeom>
          </p:spPr>
          <p:txBody>
            <a:bodyPr anchor="ctr" rtlCol="false" tIns="50800" lIns="50800" bIns="50800" rIns="50800"/>
            <a:lstStyle/>
            <a:p>
              <a:pPr algn="ctr">
                <a:lnSpc>
                  <a:spcPts val="2660"/>
                </a:lnSpc>
              </a:pPr>
            </a:p>
          </p:txBody>
        </p:sp>
      </p:grpSp>
      <p:sp>
        <p:nvSpPr>
          <p:cNvPr name="TextBox 44" id="44"/>
          <p:cNvSpPr txBox="true"/>
          <p:nvPr/>
        </p:nvSpPr>
        <p:spPr>
          <a:xfrm rot="0">
            <a:off x="401788" y="1188693"/>
            <a:ext cx="7060045" cy="770734"/>
          </a:xfrm>
          <a:prstGeom prst="rect">
            <a:avLst/>
          </a:prstGeom>
        </p:spPr>
        <p:txBody>
          <a:bodyPr anchor="t" rtlCol="false" tIns="0" lIns="0" bIns="0" rIns="0">
            <a:spAutoFit/>
          </a:bodyPr>
          <a:lstStyle/>
          <a:p>
            <a:pPr algn="l">
              <a:lnSpc>
                <a:spcPts val="5880"/>
              </a:lnSpc>
            </a:pPr>
            <a:r>
              <a:rPr lang="en-US" sz="4200" spc="-138" b="true">
                <a:solidFill>
                  <a:srgbClr val="436271"/>
                </a:solidFill>
                <a:latin typeface="Helvetica World Bold"/>
                <a:ea typeface="Helvetica World Bold"/>
                <a:cs typeface="Helvetica World Bold"/>
                <a:sym typeface="Helvetica World Bold"/>
              </a:rPr>
              <a:t>Méthodologie de l’analyse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349683" y="9772650"/>
            <a:ext cx="423967" cy="427585"/>
            <a:chOff x="0" y="0"/>
            <a:chExt cx="205716" cy="207472"/>
          </a:xfrm>
        </p:grpSpPr>
        <p:sp>
          <p:nvSpPr>
            <p:cNvPr name="Freeform 3" id="3"/>
            <p:cNvSpPr/>
            <p:nvPr/>
          </p:nvSpPr>
          <p:spPr>
            <a:xfrm flipH="false" flipV="false" rot="0">
              <a:off x="0" y="0"/>
              <a:ext cx="205716" cy="207472"/>
            </a:xfrm>
            <a:custGeom>
              <a:avLst/>
              <a:gdLst/>
              <a:ahLst/>
              <a:cxnLst/>
              <a:rect r="r" b="b" t="t" l="l"/>
              <a:pathLst>
                <a:path h="207472" w="205716">
                  <a:moveTo>
                    <a:pt x="0" y="0"/>
                  </a:moveTo>
                  <a:lnTo>
                    <a:pt x="205716" y="0"/>
                  </a:lnTo>
                  <a:lnTo>
                    <a:pt x="205716" y="207472"/>
                  </a:lnTo>
                  <a:lnTo>
                    <a:pt x="0" y="207472"/>
                  </a:lnTo>
                  <a:close/>
                </a:path>
              </a:pathLst>
            </a:custGeom>
            <a:solidFill>
              <a:srgbClr val="DAE3E7"/>
            </a:solidFill>
          </p:spPr>
        </p:sp>
        <p:sp>
          <p:nvSpPr>
            <p:cNvPr name="TextBox 4" id="4"/>
            <p:cNvSpPr txBox="true"/>
            <p:nvPr/>
          </p:nvSpPr>
          <p:spPr>
            <a:xfrm>
              <a:off x="0" y="-38100"/>
              <a:ext cx="205716" cy="245572"/>
            </a:xfrm>
            <a:prstGeom prst="rect">
              <a:avLst/>
            </a:prstGeom>
          </p:spPr>
          <p:txBody>
            <a:bodyPr anchor="ctr" rtlCol="false" tIns="50800" lIns="50800" bIns="50800" rIns="50800"/>
            <a:lstStyle/>
            <a:p>
              <a:pPr algn="ctr">
                <a:lnSpc>
                  <a:spcPts val="2100"/>
                </a:lnSpc>
              </a:pPr>
              <a:r>
                <a:rPr lang="en-US" sz="1500">
                  <a:solidFill>
                    <a:srgbClr val="000000"/>
                  </a:solidFill>
                  <a:latin typeface="Lato"/>
                  <a:ea typeface="Lato"/>
                  <a:cs typeface="Lato"/>
                  <a:sym typeface="Lato"/>
                </a:rPr>
                <a:t>4</a:t>
              </a:r>
            </a:p>
          </p:txBody>
        </p:sp>
      </p:grpSp>
      <p:grpSp>
        <p:nvGrpSpPr>
          <p:cNvPr name="Group 5" id="5"/>
          <p:cNvGrpSpPr/>
          <p:nvPr/>
        </p:nvGrpSpPr>
        <p:grpSpPr>
          <a:xfrm rot="0">
            <a:off x="0" y="658134"/>
            <a:ext cx="18288000" cy="8949120"/>
            <a:chOff x="0" y="0"/>
            <a:chExt cx="4816593" cy="2356970"/>
          </a:xfrm>
        </p:grpSpPr>
        <p:sp>
          <p:nvSpPr>
            <p:cNvPr name="Freeform 6" id="6"/>
            <p:cNvSpPr/>
            <p:nvPr/>
          </p:nvSpPr>
          <p:spPr>
            <a:xfrm flipH="false" flipV="false" rot="0">
              <a:off x="0" y="0"/>
              <a:ext cx="4816592" cy="2356970"/>
            </a:xfrm>
            <a:custGeom>
              <a:avLst/>
              <a:gdLst/>
              <a:ahLst/>
              <a:cxnLst/>
              <a:rect r="r" b="b" t="t" l="l"/>
              <a:pathLst>
                <a:path h="2356970" w="4816592">
                  <a:moveTo>
                    <a:pt x="0" y="0"/>
                  </a:moveTo>
                  <a:lnTo>
                    <a:pt x="4816592" y="0"/>
                  </a:lnTo>
                  <a:lnTo>
                    <a:pt x="4816592" y="2356970"/>
                  </a:lnTo>
                  <a:lnTo>
                    <a:pt x="0" y="2356970"/>
                  </a:lnTo>
                  <a:close/>
                </a:path>
              </a:pathLst>
            </a:custGeom>
            <a:solidFill>
              <a:srgbClr val="DAE3E7"/>
            </a:solidFill>
          </p:spPr>
        </p:sp>
        <p:sp>
          <p:nvSpPr>
            <p:cNvPr name="TextBox 7" id="7"/>
            <p:cNvSpPr txBox="true"/>
            <p:nvPr/>
          </p:nvSpPr>
          <p:spPr>
            <a:xfrm>
              <a:off x="0" y="-38100"/>
              <a:ext cx="4816593" cy="239507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6551479" y="-5299"/>
            <a:ext cx="1736521" cy="1740275"/>
            <a:chOff x="0" y="0"/>
            <a:chExt cx="2315362" cy="2320367"/>
          </a:xfrm>
        </p:grpSpPr>
        <p:grpSp>
          <p:nvGrpSpPr>
            <p:cNvPr name="Group 9" id="9"/>
            <p:cNvGrpSpPr/>
            <p:nvPr/>
          </p:nvGrpSpPr>
          <p:grpSpPr>
            <a:xfrm rot="0">
              <a:off x="1420986" y="0"/>
              <a:ext cx="183882" cy="183969"/>
              <a:chOff x="0" y="0"/>
              <a:chExt cx="1811417" cy="1812273"/>
            </a:xfrm>
          </p:grpSpPr>
          <p:sp>
            <p:nvSpPr>
              <p:cNvPr name="Freeform 10" id="1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1" id="1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2" id="12"/>
            <p:cNvGrpSpPr/>
            <p:nvPr/>
          </p:nvGrpSpPr>
          <p:grpSpPr>
            <a:xfrm rot="0">
              <a:off x="1420986" y="708765"/>
              <a:ext cx="183882" cy="183969"/>
              <a:chOff x="0" y="0"/>
              <a:chExt cx="1811417" cy="1812273"/>
            </a:xfrm>
          </p:grpSpPr>
          <p:sp>
            <p:nvSpPr>
              <p:cNvPr name="Freeform 13" id="1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4" id="1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5" id="15"/>
            <p:cNvGrpSpPr/>
            <p:nvPr/>
          </p:nvGrpSpPr>
          <p:grpSpPr>
            <a:xfrm rot="0">
              <a:off x="1420935" y="1419311"/>
              <a:ext cx="183882" cy="183969"/>
              <a:chOff x="0" y="0"/>
              <a:chExt cx="1811417" cy="1812273"/>
            </a:xfrm>
          </p:grpSpPr>
          <p:sp>
            <p:nvSpPr>
              <p:cNvPr name="Freeform 16" id="1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7" id="1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8" id="18"/>
            <p:cNvGrpSpPr/>
            <p:nvPr/>
          </p:nvGrpSpPr>
          <p:grpSpPr>
            <a:xfrm rot="0">
              <a:off x="710493" y="0"/>
              <a:ext cx="183882" cy="183969"/>
              <a:chOff x="0" y="0"/>
              <a:chExt cx="1811417" cy="1812273"/>
            </a:xfrm>
          </p:grpSpPr>
          <p:sp>
            <p:nvSpPr>
              <p:cNvPr name="Freeform 19" id="1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0" id="2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1" id="21"/>
            <p:cNvGrpSpPr/>
            <p:nvPr/>
          </p:nvGrpSpPr>
          <p:grpSpPr>
            <a:xfrm rot="0">
              <a:off x="710493" y="708765"/>
              <a:ext cx="183882" cy="183969"/>
              <a:chOff x="0" y="0"/>
              <a:chExt cx="1811417" cy="1812273"/>
            </a:xfrm>
          </p:grpSpPr>
          <p:sp>
            <p:nvSpPr>
              <p:cNvPr name="Freeform 22" id="2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3" id="2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4" id="24"/>
            <p:cNvGrpSpPr/>
            <p:nvPr/>
          </p:nvGrpSpPr>
          <p:grpSpPr>
            <a:xfrm rot="0">
              <a:off x="0" y="0"/>
              <a:ext cx="183882" cy="183969"/>
              <a:chOff x="0" y="0"/>
              <a:chExt cx="1811417" cy="1812273"/>
            </a:xfrm>
          </p:grpSpPr>
          <p:sp>
            <p:nvSpPr>
              <p:cNvPr name="Freeform 25" id="2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6" id="2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7" id="27"/>
            <p:cNvGrpSpPr/>
            <p:nvPr/>
          </p:nvGrpSpPr>
          <p:grpSpPr>
            <a:xfrm rot="0">
              <a:off x="2131479" y="0"/>
              <a:ext cx="183882" cy="183969"/>
              <a:chOff x="0" y="0"/>
              <a:chExt cx="1811417" cy="1812273"/>
            </a:xfrm>
          </p:grpSpPr>
          <p:sp>
            <p:nvSpPr>
              <p:cNvPr name="Freeform 28" id="2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9" id="2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0" id="30"/>
            <p:cNvGrpSpPr/>
            <p:nvPr/>
          </p:nvGrpSpPr>
          <p:grpSpPr>
            <a:xfrm rot="0">
              <a:off x="2131479" y="708765"/>
              <a:ext cx="183882" cy="183969"/>
              <a:chOff x="0" y="0"/>
              <a:chExt cx="1811417" cy="1812273"/>
            </a:xfrm>
          </p:grpSpPr>
          <p:sp>
            <p:nvSpPr>
              <p:cNvPr name="Freeform 31" id="3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2" id="3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3" id="33"/>
            <p:cNvGrpSpPr/>
            <p:nvPr/>
          </p:nvGrpSpPr>
          <p:grpSpPr>
            <a:xfrm rot="0">
              <a:off x="2131428" y="1419311"/>
              <a:ext cx="183882" cy="183969"/>
              <a:chOff x="0" y="0"/>
              <a:chExt cx="1811417" cy="1812273"/>
            </a:xfrm>
          </p:grpSpPr>
          <p:sp>
            <p:nvSpPr>
              <p:cNvPr name="Freeform 34" id="3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5" id="3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6" id="36"/>
            <p:cNvGrpSpPr/>
            <p:nvPr/>
          </p:nvGrpSpPr>
          <p:grpSpPr>
            <a:xfrm rot="0">
              <a:off x="2131428" y="2136398"/>
              <a:ext cx="183882" cy="183969"/>
              <a:chOff x="0" y="0"/>
              <a:chExt cx="1811417" cy="1812273"/>
            </a:xfrm>
          </p:grpSpPr>
          <p:sp>
            <p:nvSpPr>
              <p:cNvPr name="Freeform 37" id="3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8" id="3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sp>
        <p:nvSpPr>
          <p:cNvPr name="Freeform 39" id="39"/>
          <p:cNvSpPr/>
          <p:nvPr/>
        </p:nvSpPr>
        <p:spPr>
          <a:xfrm flipH="false" flipV="false" rot="0">
            <a:off x="9547034" y="3174514"/>
            <a:ext cx="8456896" cy="3773077"/>
          </a:xfrm>
          <a:custGeom>
            <a:avLst/>
            <a:gdLst/>
            <a:ahLst/>
            <a:cxnLst/>
            <a:rect r="r" b="b" t="t" l="l"/>
            <a:pathLst>
              <a:path h="3773077" w="8456896">
                <a:moveTo>
                  <a:pt x="0" y="0"/>
                </a:moveTo>
                <a:lnTo>
                  <a:pt x="8456896" y="0"/>
                </a:lnTo>
                <a:lnTo>
                  <a:pt x="8456896" y="3773076"/>
                </a:lnTo>
                <a:lnTo>
                  <a:pt x="0" y="3773076"/>
                </a:lnTo>
                <a:lnTo>
                  <a:pt x="0" y="0"/>
                </a:lnTo>
                <a:close/>
              </a:path>
            </a:pathLst>
          </a:custGeom>
          <a:blipFill>
            <a:blip r:embed="rId3"/>
            <a:stretch>
              <a:fillRect l="0" t="0" r="0" b="0"/>
            </a:stretch>
          </a:blipFill>
        </p:spPr>
      </p:sp>
      <p:sp>
        <p:nvSpPr>
          <p:cNvPr name="Freeform 40" id="40"/>
          <p:cNvSpPr/>
          <p:nvPr/>
        </p:nvSpPr>
        <p:spPr>
          <a:xfrm flipH="false" flipV="false" rot="0">
            <a:off x="229041" y="3262242"/>
            <a:ext cx="8914959" cy="3597621"/>
          </a:xfrm>
          <a:custGeom>
            <a:avLst/>
            <a:gdLst/>
            <a:ahLst/>
            <a:cxnLst/>
            <a:rect r="r" b="b" t="t" l="l"/>
            <a:pathLst>
              <a:path h="3597621" w="8914959">
                <a:moveTo>
                  <a:pt x="0" y="0"/>
                </a:moveTo>
                <a:lnTo>
                  <a:pt x="8914959" y="0"/>
                </a:lnTo>
                <a:lnTo>
                  <a:pt x="8914959" y="3597620"/>
                </a:lnTo>
                <a:lnTo>
                  <a:pt x="0" y="3597620"/>
                </a:lnTo>
                <a:lnTo>
                  <a:pt x="0" y="0"/>
                </a:lnTo>
                <a:close/>
              </a:path>
            </a:pathLst>
          </a:custGeom>
          <a:blipFill>
            <a:blip r:embed="rId4"/>
            <a:stretch>
              <a:fillRect l="0" t="0" r="-23601" b="-7712"/>
            </a:stretch>
          </a:blipFill>
        </p:spPr>
      </p:sp>
      <p:sp>
        <p:nvSpPr>
          <p:cNvPr name="TextBox 41" id="41"/>
          <p:cNvSpPr txBox="true"/>
          <p:nvPr/>
        </p:nvSpPr>
        <p:spPr>
          <a:xfrm rot="0">
            <a:off x="820449" y="1081971"/>
            <a:ext cx="7060045" cy="770734"/>
          </a:xfrm>
          <a:prstGeom prst="rect">
            <a:avLst/>
          </a:prstGeom>
        </p:spPr>
        <p:txBody>
          <a:bodyPr anchor="t" rtlCol="false" tIns="0" lIns="0" bIns="0" rIns="0">
            <a:spAutoFit/>
          </a:bodyPr>
          <a:lstStyle/>
          <a:p>
            <a:pPr algn="l">
              <a:lnSpc>
                <a:spcPts val="5880"/>
              </a:lnSpc>
            </a:pPr>
            <a:r>
              <a:rPr lang="en-US" sz="4200" spc="-138" b="true">
                <a:solidFill>
                  <a:srgbClr val="436271"/>
                </a:solidFill>
                <a:latin typeface="Helvetica World Bold"/>
                <a:ea typeface="Helvetica World Bold"/>
                <a:cs typeface="Helvetica World Bold"/>
                <a:sym typeface="Helvetica World Bold"/>
              </a:rPr>
              <a:t>Méthodologie de l’analyse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349683" y="9772650"/>
            <a:ext cx="423967" cy="427585"/>
            <a:chOff x="0" y="0"/>
            <a:chExt cx="205716" cy="207472"/>
          </a:xfrm>
        </p:grpSpPr>
        <p:sp>
          <p:nvSpPr>
            <p:cNvPr name="Freeform 3" id="3"/>
            <p:cNvSpPr/>
            <p:nvPr/>
          </p:nvSpPr>
          <p:spPr>
            <a:xfrm flipH="false" flipV="false" rot="0">
              <a:off x="0" y="0"/>
              <a:ext cx="205716" cy="207472"/>
            </a:xfrm>
            <a:custGeom>
              <a:avLst/>
              <a:gdLst/>
              <a:ahLst/>
              <a:cxnLst/>
              <a:rect r="r" b="b" t="t" l="l"/>
              <a:pathLst>
                <a:path h="207472" w="205716">
                  <a:moveTo>
                    <a:pt x="0" y="0"/>
                  </a:moveTo>
                  <a:lnTo>
                    <a:pt x="205716" y="0"/>
                  </a:lnTo>
                  <a:lnTo>
                    <a:pt x="205716" y="207472"/>
                  </a:lnTo>
                  <a:lnTo>
                    <a:pt x="0" y="207472"/>
                  </a:lnTo>
                  <a:close/>
                </a:path>
              </a:pathLst>
            </a:custGeom>
            <a:solidFill>
              <a:srgbClr val="DAE3E7"/>
            </a:solidFill>
          </p:spPr>
        </p:sp>
        <p:sp>
          <p:nvSpPr>
            <p:cNvPr name="TextBox 4" id="4"/>
            <p:cNvSpPr txBox="true"/>
            <p:nvPr/>
          </p:nvSpPr>
          <p:spPr>
            <a:xfrm>
              <a:off x="0" y="-38100"/>
              <a:ext cx="205716" cy="245572"/>
            </a:xfrm>
            <a:prstGeom prst="rect">
              <a:avLst/>
            </a:prstGeom>
          </p:spPr>
          <p:txBody>
            <a:bodyPr anchor="ctr" rtlCol="false" tIns="50800" lIns="50800" bIns="50800" rIns="50800"/>
            <a:lstStyle/>
            <a:p>
              <a:pPr algn="ctr">
                <a:lnSpc>
                  <a:spcPts val="2100"/>
                </a:lnSpc>
              </a:pPr>
              <a:r>
                <a:rPr lang="en-US" sz="1500">
                  <a:solidFill>
                    <a:srgbClr val="000000"/>
                  </a:solidFill>
                  <a:latin typeface="Lato"/>
                  <a:ea typeface="Lato"/>
                  <a:cs typeface="Lato"/>
                  <a:sym typeface="Lato"/>
                </a:rPr>
                <a:t>5</a:t>
              </a:r>
            </a:p>
          </p:txBody>
        </p:sp>
      </p:grpSp>
      <p:grpSp>
        <p:nvGrpSpPr>
          <p:cNvPr name="Group 5" id="5"/>
          <p:cNvGrpSpPr/>
          <p:nvPr/>
        </p:nvGrpSpPr>
        <p:grpSpPr>
          <a:xfrm rot="0">
            <a:off x="0" y="658134"/>
            <a:ext cx="18288000" cy="8949120"/>
            <a:chOff x="0" y="0"/>
            <a:chExt cx="4816593" cy="2356970"/>
          </a:xfrm>
        </p:grpSpPr>
        <p:sp>
          <p:nvSpPr>
            <p:cNvPr name="Freeform 6" id="6"/>
            <p:cNvSpPr/>
            <p:nvPr/>
          </p:nvSpPr>
          <p:spPr>
            <a:xfrm flipH="false" flipV="false" rot="0">
              <a:off x="0" y="0"/>
              <a:ext cx="4816592" cy="2356970"/>
            </a:xfrm>
            <a:custGeom>
              <a:avLst/>
              <a:gdLst/>
              <a:ahLst/>
              <a:cxnLst/>
              <a:rect r="r" b="b" t="t" l="l"/>
              <a:pathLst>
                <a:path h="2356970" w="4816592">
                  <a:moveTo>
                    <a:pt x="0" y="0"/>
                  </a:moveTo>
                  <a:lnTo>
                    <a:pt x="4816592" y="0"/>
                  </a:lnTo>
                  <a:lnTo>
                    <a:pt x="4816592" y="2356970"/>
                  </a:lnTo>
                  <a:lnTo>
                    <a:pt x="0" y="2356970"/>
                  </a:lnTo>
                  <a:close/>
                </a:path>
              </a:pathLst>
            </a:custGeom>
            <a:solidFill>
              <a:srgbClr val="DAE3E7"/>
            </a:solidFill>
          </p:spPr>
        </p:sp>
        <p:sp>
          <p:nvSpPr>
            <p:cNvPr name="TextBox 7" id="7"/>
            <p:cNvSpPr txBox="true"/>
            <p:nvPr/>
          </p:nvSpPr>
          <p:spPr>
            <a:xfrm>
              <a:off x="0" y="-38100"/>
              <a:ext cx="4816593" cy="239507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6551479" y="-5299"/>
            <a:ext cx="1736521" cy="1740275"/>
            <a:chOff x="0" y="0"/>
            <a:chExt cx="2315362" cy="2320367"/>
          </a:xfrm>
        </p:grpSpPr>
        <p:grpSp>
          <p:nvGrpSpPr>
            <p:cNvPr name="Group 9" id="9"/>
            <p:cNvGrpSpPr/>
            <p:nvPr/>
          </p:nvGrpSpPr>
          <p:grpSpPr>
            <a:xfrm rot="0">
              <a:off x="1420986" y="0"/>
              <a:ext cx="183882" cy="183969"/>
              <a:chOff x="0" y="0"/>
              <a:chExt cx="1811417" cy="1812273"/>
            </a:xfrm>
          </p:grpSpPr>
          <p:sp>
            <p:nvSpPr>
              <p:cNvPr name="Freeform 10" id="1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1" id="1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2" id="12"/>
            <p:cNvGrpSpPr/>
            <p:nvPr/>
          </p:nvGrpSpPr>
          <p:grpSpPr>
            <a:xfrm rot="0">
              <a:off x="1420986" y="708765"/>
              <a:ext cx="183882" cy="183969"/>
              <a:chOff x="0" y="0"/>
              <a:chExt cx="1811417" cy="1812273"/>
            </a:xfrm>
          </p:grpSpPr>
          <p:sp>
            <p:nvSpPr>
              <p:cNvPr name="Freeform 13" id="1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4" id="1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5" id="15"/>
            <p:cNvGrpSpPr/>
            <p:nvPr/>
          </p:nvGrpSpPr>
          <p:grpSpPr>
            <a:xfrm rot="0">
              <a:off x="1420935" y="1419311"/>
              <a:ext cx="183882" cy="183969"/>
              <a:chOff x="0" y="0"/>
              <a:chExt cx="1811417" cy="1812273"/>
            </a:xfrm>
          </p:grpSpPr>
          <p:sp>
            <p:nvSpPr>
              <p:cNvPr name="Freeform 16" id="1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7" id="1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8" id="18"/>
            <p:cNvGrpSpPr/>
            <p:nvPr/>
          </p:nvGrpSpPr>
          <p:grpSpPr>
            <a:xfrm rot="0">
              <a:off x="710493" y="0"/>
              <a:ext cx="183882" cy="183969"/>
              <a:chOff x="0" y="0"/>
              <a:chExt cx="1811417" cy="1812273"/>
            </a:xfrm>
          </p:grpSpPr>
          <p:sp>
            <p:nvSpPr>
              <p:cNvPr name="Freeform 19" id="1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0" id="2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1" id="21"/>
            <p:cNvGrpSpPr/>
            <p:nvPr/>
          </p:nvGrpSpPr>
          <p:grpSpPr>
            <a:xfrm rot="0">
              <a:off x="710493" y="708765"/>
              <a:ext cx="183882" cy="183969"/>
              <a:chOff x="0" y="0"/>
              <a:chExt cx="1811417" cy="1812273"/>
            </a:xfrm>
          </p:grpSpPr>
          <p:sp>
            <p:nvSpPr>
              <p:cNvPr name="Freeform 22" id="2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3" id="2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4" id="24"/>
            <p:cNvGrpSpPr/>
            <p:nvPr/>
          </p:nvGrpSpPr>
          <p:grpSpPr>
            <a:xfrm rot="0">
              <a:off x="0" y="0"/>
              <a:ext cx="183882" cy="183969"/>
              <a:chOff x="0" y="0"/>
              <a:chExt cx="1811417" cy="1812273"/>
            </a:xfrm>
          </p:grpSpPr>
          <p:sp>
            <p:nvSpPr>
              <p:cNvPr name="Freeform 25" id="2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6" id="2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7" id="27"/>
            <p:cNvGrpSpPr/>
            <p:nvPr/>
          </p:nvGrpSpPr>
          <p:grpSpPr>
            <a:xfrm rot="0">
              <a:off x="2131479" y="0"/>
              <a:ext cx="183882" cy="183969"/>
              <a:chOff x="0" y="0"/>
              <a:chExt cx="1811417" cy="1812273"/>
            </a:xfrm>
          </p:grpSpPr>
          <p:sp>
            <p:nvSpPr>
              <p:cNvPr name="Freeform 28" id="2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9" id="2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0" id="30"/>
            <p:cNvGrpSpPr/>
            <p:nvPr/>
          </p:nvGrpSpPr>
          <p:grpSpPr>
            <a:xfrm rot="0">
              <a:off x="2131479" y="708765"/>
              <a:ext cx="183882" cy="183969"/>
              <a:chOff x="0" y="0"/>
              <a:chExt cx="1811417" cy="1812273"/>
            </a:xfrm>
          </p:grpSpPr>
          <p:sp>
            <p:nvSpPr>
              <p:cNvPr name="Freeform 31" id="3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2" id="3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3" id="33"/>
            <p:cNvGrpSpPr/>
            <p:nvPr/>
          </p:nvGrpSpPr>
          <p:grpSpPr>
            <a:xfrm rot="0">
              <a:off x="2131428" y="1419311"/>
              <a:ext cx="183882" cy="183969"/>
              <a:chOff x="0" y="0"/>
              <a:chExt cx="1811417" cy="1812273"/>
            </a:xfrm>
          </p:grpSpPr>
          <p:sp>
            <p:nvSpPr>
              <p:cNvPr name="Freeform 34" id="3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5" id="3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6" id="36"/>
            <p:cNvGrpSpPr/>
            <p:nvPr/>
          </p:nvGrpSpPr>
          <p:grpSpPr>
            <a:xfrm rot="0">
              <a:off x="2131428" y="2136398"/>
              <a:ext cx="183882" cy="183969"/>
              <a:chOff x="0" y="0"/>
              <a:chExt cx="1811417" cy="1812273"/>
            </a:xfrm>
          </p:grpSpPr>
          <p:sp>
            <p:nvSpPr>
              <p:cNvPr name="Freeform 37" id="3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8" id="3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sp>
        <p:nvSpPr>
          <p:cNvPr name="Freeform 39" id="39"/>
          <p:cNvSpPr/>
          <p:nvPr/>
        </p:nvSpPr>
        <p:spPr>
          <a:xfrm flipH="false" flipV="false" rot="0">
            <a:off x="687974" y="2742789"/>
            <a:ext cx="7795100" cy="2796640"/>
          </a:xfrm>
          <a:custGeom>
            <a:avLst/>
            <a:gdLst/>
            <a:ahLst/>
            <a:cxnLst/>
            <a:rect r="r" b="b" t="t" l="l"/>
            <a:pathLst>
              <a:path h="2796640" w="7795100">
                <a:moveTo>
                  <a:pt x="0" y="0"/>
                </a:moveTo>
                <a:lnTo>
                  <a:pt x="7795101" y="0"/>
                </a:lnTo>
                <a:lnTo>
                  <a:pt x="7795101" y="2796640"/>
                </a:lnTo>
                <a:lnTo>
                  <a:pt x="0" y="2796640"/>
                </a:lnTo>
                <a:lnTo>
                  <a:pt x="0" y="0"/>
                </a:lnTo>
                <a:close/>
              </a:path>
            </a:pathLst>
          </a:custGeom>
          <a:blipFill>
            <a:blip r:embed="rId3"/>
            <a:stretch>
              <a:fillRect l="0" t="0" r="-51060" b="0"/>
            </a:stretch>
          </a:blipFill>
        </p:spPr>
      </p:sp>
      <p:sp>
        <p:nvSpPr>
          <p:cNvPr name="Freeform 40" id="40"/>
          <p:cNvSpPr/>
          <p:nvPr/>
        </p:nvSpPr>
        <p:spPr>
          <a:xfrm flipH="false" flipV="false" rot="0">
            <a:off x="9555699" y="3896833"/>
            <a:ext cx="5423591" cy="650831"/>
          </a:xfrm>
          <a:custGeom>
            <a:avLst/>
            <a:gdLst/>
            <a:ahLst/>
            <a:cxnLst/>
            <a:rect r="r" b="b" t="t" l="l"/>
            <a:pathLst>
              <a:path h="650831" w="5423591">
                <a:moveTo>
                  <a:pt x="0" y="0"/>
                </a:moveTo>
                <a:lnTo>
                  <a:pt x="5423591" y="0"/>
                </a:lnTo>
                <a:lnTo>
                  <a:pt x="5423591" y="650831"/>
                </a:lnTo>
                <a:lnTo>
                  <a:pt x="0" y="650831"/>
                </a:lnTo>
                <a:lnTo>
                  <a:pt x="0" y="0"/>
                </a:lnTo>
                <a:close/>
              </a:path>
            </a:pathLst>
          </a:custGeom>
          <a:blipFill>
            <a:blip r:embed="rId4"/>
            <a:stretch>
              <a:fillRect l="0" t="0" r="0" b="0"/>
            </a:stretch>
          </a:blipFill>
        </p:spPr>
      </p:sp>
      <p:sp>
        <p:nvSpPr>
          <p:cNvPr name="Freeform 41" id="41"/>
          <p:cNvSpPr/>
          <p:nvPr/>
        </p:nvSpPr>
        <p:spPr>
          <a:xfrm flipH="false" flipV="false" rot="0">
            <a:off x="687974" y="6413462"/>
            <a:ext cx="7060045" cy="2013591"/>
          </a:xfrm>
          <a:custGeom>
            <a:avLst/>
            <a:gdLst/>
            <a:ahLst/>
            <a:cxnLst/>
            <a:rect r="r" b="b" t="t" l="l"/>
            <a:pathLst>
              <a:path h="2013591" w="7060045">
                <a:moveTo>
                  <a:pt x="0" y="0"/>
                </a:moveTo>
                <a:lnTo>
                  <a:pt x="7060045" y="0"/>
                </a:lnTo>
                <a:lnTo>
                  <a:pt x="7060045" y="2013591"/>
                </a:lnTo>
                <a:lnTo>
                  <a:pt x="0" y="2013591"/>
                </a:lnTo>
                <a:lnTo>
                  <a:pt x="0" y="0"/>
                </a:lnTo>
                <a:close/>
              </a:path>
            </a:pathLst>
          </a:custGeom>
          <a:blipFill>
            <a:blip r:embed="rId5"/>
            <a:stretch>
              <a:fillRect l="-598" t="0" r="-598" b="-1093"/>
            </a:stretch>
          </a:blipFill>
        </p:spPr>
      </p:sp>
      <p:grpSp>
        <p:nvGrpSpPr>
          <p:cNvPr name="Group 42" id="42"/>
          <p:cNvGrpSpPr/>
          <p:nvPr/>
        </p:nvGrpSpPr>
        <p:grpSpPr>
          <a:xfrm rot="0">
            <a:off x="8578325" y="4001785"/>
            <a:ext cx="881854" cy="440927"/>
            <a:chOff x="0" y="0"/>
            <a:chExt cx="812800" cy="406400"/>
          </a:xfrm>
        </p:grpSpPr>
        <p:sp>
          <p:nvSpPr>
            <p:cNvPr name="Freeform 43" id="43"/>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27547D"/>
            </a:solidFill>
          </p:spPr>
        </p:sp>
        <p:sp>
          <p:nvSpPr>
            <p:cNvPr name="TextBox 44" id="44"/>
            <p:cNvSpPr txBox="true"/>
            <p:nvPr/>
          </p:nvSpPr>
          <p:spPr>
            <a:xfrm>
              <a:off x="177800" y="-38100"/>
              <a:ext cx="558800" cy="444500"/>
            </a:xfrm>
            <a:prstGeom prst="rect">
              <a:avLst/>
            </a:prstGeom>
          </p:spPr>
          <p:txBody>
            <a:bodyPr anchor="ctr" rtlCol="false" tIns="50800" lIns="50800" bIns="50800" rIns="50800"/>
            <a:lstStyle/>
            <a:p>
              <a:pPr algn="ctr">
                <a:lnSpc>
                  <a:spcPts val="2660"/>
                </a:lnSpc>
              </a:pPr>
            </a:p>
          </p:txBody>
        </p:sp>
      </p:grpSp>
      <p:sp>
        <p:nvSpPr>
          <p:cNvPr name="Freeform 45" id="45"/>
          <p:cNvSpPr/>
          <p:nvPr/>
        </p:nvSpPr>
        <p:spPr>
          <a:xfrm flipH="false" flipV="false" rot="0">
            <a:off x="9555699" y="6413462"/>
            <a:ext cx="4535374" cy="2013591"/>
          </a:xfrm>
          <a:custGeom>
            <a:avLst/>
            <a:gdLst/>
            <a:ahLst/>
            <a:cxnLst/>
            <a:rect r="r" b="b" t="t" l="l"/>
            <a:pathLst>
              <a:path h="2013591" w="4535374">
                <a:moveTo>
                  <a:pt x="0" y="0"/>
                </a:moveTo>
                <a:lnTo>
                  <a:pt x="4535375" y="0"/>
                </a:lnTo>
                <a:lnTo>
                  <a:pt x="4535375" y="2013591"/>
                </a:lnTo>
                <a:lnTo>
                  <a:pt x="0" y="2013591"/>
                </a:lnTo>
                <a:lnTo>
                  <a:pt x="0" y="0"/>
                </a:lnTo>
                <a:close/>
              </a:path>
            </a:pathLst>
          </a:custGeom>
          <a:blipFill>
            <a:blip r:embed="rId6"/>
            <a:stretch>
              <a:fillRect l="-4212" t="-1610" r="-10777" b="-1610"/>
            </a:stretch>
          </a:blipFill>
        </p:spPr>
      </p:sp>
      <p:sp>
        <p:nvSpPr>
          <p:cNvPr name="Freeform 46" id="46"/>
          <p:cNvSpPr/>
          <p:nvPr/>
        </p:nvSpPr>
        <p:spPr>
          <a:xfrm flipH="false" flipV="false" rot="0">
            <a:off x="14288264" y="6422072"/>
            <a:ext cx="3750814" cy="2004980"/>
          </a:xfrm>
          <a:custGeom>
            <a:avLst/>
            <a:gdLst/>
            <a:ahLst/>
            <a:cxnLst/>
            <a:rect r="r" b="b" t="t" l="l"/>
            <a:pathLst>
              <a:path h="2004980" w="3750814">
                <a:moveTo>
                  <a:pt x="0" y="0"/>
                </a:moveTo>
                <a:lnTo>
                  <a:pt x="3750814" y="0"/>
                </a:lnTo>
                <a:lnTo>
                  <a:pt x="3750814" y="2004981"/>
                </a:lnTo>
                <a:lnTo>
                  <a:pt x="0" y="2004981"/>
                </a:lnTo>
                <a:lnTo>
                  <a:pt x="0" y="0"/>
                </a:lnTo>
                <a:close/>
              </a:path>
            </a:pathLst>
          </a:custGeom>
          <a:blipFill>
            <a:blip r:embed="rId7"/>
            <a:stretch>
              <a:fillRect l="0" t="0" r="0" b="0"/>
            </a:stretch>
          </a:blipFill>
        </p:spPr>
      </p:sp>
      <p:sp>
        <p:nvSpPr>
          <p:cNvPr name="TextBox 47" id="47"/>
          <p:cNvSpPr txBox="true"/>
          <p:nvPr/>
        </p:nvSpPr>
        <p:spPr>
          <a:xfrm rot="0">
            <a:off x="820449" y="1081971"/>
            <a:ext cx="7060045" cy="770734"/>
          </a:xfrm>
          <a:prstGeom prst="rect">
            <a:avLst/>
          </a:prstGeom>
        </p:spPr>
        <p:txBody>
          <a:bodyPr anchor="t" rtlCol="false" tIns="0" lIns="0" bIns="0" rIns="0">
            <a:spAutoFit/>
          </a:bodyPr>
          <a:lstStyle/>
          <a:p>
            <a:pPr algn="l">
              <a:lnSpc>
                <a:spcPts val="5880"/>
              </a:lnSpc>
            </a:pPr>
            <a:r>
              <a:rPr lang="en-US" sz="4200" spc="-138" b="true">
                <a:solidFill>
                  <a:srgbClr val="436271"/>
                </a:solidFill>
                <a:latin typeface="Helvetica World Bold"/>
                <a:ea typeface="Helvetica World Bold"/>
                <a:cs typeface="Helvetica World Bold"/>
                <a:sym typeface="Helvetica World Bold"/>
              </a:rPr>
              <a:t>Méthodologie de l’analyse</a:t>
            </a:r>
          </a:p>
        </p:txBody>
      </p:sp>
      <p:sp>
        <p:nvSpPr>
          <p:cNvPr name="TextBox 48" id="48"/>
          <p:cNvSpPr txBox="true"/>
          <p:nvPr/>
        </p:nvSpPr>
        <p:spPr>
          <a:xfrm rot="0">
            <a:off x="820449" y="2212535"/>
            <a:ext cx="4602124" cy="349279"/>
          </a:xfrm>
          <a:prstGeom prst="rect">
            <a:avLst/>
          </a:prstGeom>
        </p:spPr>
        <p:txBody>
          <a:bodyPr anchor="t" rtlCol="false" tIns="0" lIns="0" bIns="0" rIns="0">
            <a:spAutoFit/>
          </a:bodyPr>
          <a:lstStyle/>
          <a:p>
            <a:pPr algn="ctr">
              <a:lnSpc>
                <a:spcPts val="2800"/>
              </a:lnSpc>
              <a:spcBef>
                <a:spcPct val="0"/>
              </a:spcBef>
            </a:pPr>
            <a:r>
              <a:rPr lang="en-US" b="true" sz="2000" i="true">
                <a:solidFill>
                  <a:srgbClr val="436271"/>
                </a:solidFill>
                <a:latin typeface="Open Sans 1 Bold Italics"/>
                <a:ea typeface="Open Sans 1 Bold Italics"/>
                <a:cs typeface="Open Sans 1 Bold Italics"/>
                <a:sym typeface="Open Sans 1 Bold Italics"/>
              </a:rPr>
              <a:t>Exemples de nettoyage des données</a:t>
            </a:r>
          </a:p>
        </p:txBody>
      </p:sp>
      <p:sp>
        <p:nvSpPr>
          <p:cNvPr name="TextBox 49" id="49"/>
          <p:cNvSpPr txBox="true"/>
          <p:nvPr/>
        </p:nvSpPr>
        <p:spPr>
          <a:xfrm rot="0">
            <a:off x="820449" y="5853754"/>
            <a:ext cx="3330952" cy="349279"/>
          </a:xfrm>
          <a:prstGeom prst="rect">
            <a:avLst/>
          </a:prstGeom>
        </p:spPr>
        <p:txBody>
          <a:bodyPr anchor="t" rtlCol="false" tIns="0" lIns="0" bIns="0" rIns="0">
            <a:spAutoFit/>
          </a:bodyPr>
          <a:lstStyle/>
          <a:p>
            <a:pPr algn="ctr">
              <a:lnSpc>
                <a:spcPts val="2800"/>
              </a:lnSpc>
              <a:spcBef>
                <a:spcPct val="0"/>
              </a:spcBef>
            </a:pPr>
            <a:r>
              <a:rPr lang="en-US" b="true" sz="2000">
                <a:solidFill>
                  <a:srgbClr val="436271"/>
                </a:solidFill>
                <a:latin typeface="Open Sans 1 Bold"/>
                <a:ea typeface="Open Sans 1 Bold"/>
                <a:cs typeface="Open Sans 1 Bold"/>
                <a:sym typeface="Open Sans 1 Bold"/>
              </a:rPr>
              <a:t>Vérification des doublons</a:t>
            </a:r>
          </a:p>
        </p:txBody>
      </p:sp>
      <p:sp>
        <p:nvSpPr>
          <p:cNvPr name="TextBox 50" id="50"/>
          <p:cNvSpPr txBox="true"/>
          <p:nvPr/>
        </p:nvSpPr>
        <p:spPr>
          <a:xfrm rot="0">
            <a:off x="9746740" y="5853754"/>
            <a:ext cx="4790446" cy="349279"/>
          </a:xfrm>
          <a:prstGeom prst="rect">
            <a:avLst/>
          </a:prstGeom>
        </p:spPr>
        <p:txBody>
          <a:bodyPr anchor="t" rtlCol="false" tIns="0" lIns="0" bIns="0" rIns="0">
            <a:spAutoFit/>
          </a:bodyPr>
          <a:lstStyle/>
          <a:p>
            <a:pPr algn="ctr">
              <a:lnSpc>
                <a:spcPts val="2800"/>
              </a:lnSpc>
              <a:spcBef>
                <a:spcPct val="0"/>
              </a:spcBef>
            </a:pPr>
            <a:r>
              <a:rPr lang="en-US" b="true" sz="2000">
                <a:solidFill>
                  <a:srgbClr val="436271"/>
                </a:solidFill>
                <a:latin typeface="Open Sans 1 Bold"/>
                <a:ea typeface="Open Sans 1 Bold"/>
                <a:cs typeface="Open Sans 1 Bold"/>
                <a:sym typeface="Open Sans 1 Bold"/>
              </a:rPr>
              <a:t>Vérification des valeurs manquantes</a:t>
            </a:r>
          </a:p>
        </p:txBody>
      </p:sp>
      <p:sp>
        <p:nvSpPr>
          <p:cNvPr name="TextBox 51" id="51"/>
          <p:cNvSpPr txBox="true"/>
          <p:nvPr/>
        </p:nvSpPr>
        <p:spPr>
          <a:xfrm rot="0">
            <a:off x="10471745" y="8741072"/>
            <a:ext cx="6947995" cy="349279"/>
          </a:xfrm>
          <a:prstGeom prst="rect">
            <a:avLst/>
          </a:prstGeom>
        </p:spPr>
        <p:txBody>
          <a:bodyPr anchor="t" rtlCol="false" tIns="0" lIns="0" bIns="0" rIns="0">
            <a:spAutoFit/>
          </a:bodyPr>
          <a:lstStyle/>
          <a:p>
            <a:pPr algn="l">
              <a:lnSpc>
                <a:spcPts val="2800"/>
              </a:lnSpc>
              <a:spcBef>
                <a:spcPct val="0"/>
              </a:spcBef>
            </a:pPr>
            <a:r>
              <a:rPr lang="en-US" b="true" sz="2000">
                <a:solidFill>
                  <a:srgbClr val="436271"/>
                </a:solidFill>
                <a:latin typeface="Open Sans 1 Bold"/>
                <a:ea typeface="Open Sans 1 Bold"/>
                <a:cs typeface="Open Sans 1 Bold"/>
                <a:sym typeface="Open Sans 1 Bold"/>
              </a:rPr>
              <a:t>DataFrame sous_nutrition</a:t>
            </a:r>
            <a:r>
              <a:rPr lang="en-US" sz="2000">
                <a:solidFill>
                  <a:srgbClr val="436271"/>
                </a:solidFill>
                <a:latin typeface="Open Sans 1"/>
                <a:ea typeface="Open Sans 1"/>
                <a:cs typeface="Open Sans 1"/>
                <a:sym typeface="Open Sans 1"/>
              </a:rPr>
              <a:t>: 50% de valeurs manquantes </a:t>
            </a:r>
          </a:p>
        </p:txBody>
      </p:sp>
      <p:sp>
        <p:nvSpPr>
          <p:cNvPr name="TextBox 52" id="52"/>
          <p:cNvSpPr txBox="true"/>
          <p:nvPr/>
        </p:nvSpPr>
        <p:spPr>
          <a:xfrm rot="0">
            <a:off x="1451580" y="8750597"/>
            <a:ext cx="5797785" cy="323239"/>
          </a:xfrm>
          <a:prstGeom prst="rect">
            <a:avLst/>
          </a:prstGeom>
        </p:spPr>
        <p:txBody>
          <a:bodyPr anchor="t" rtlCol="false" tIns="0" lIns="0" bIns="0" rIns="0">
            <a:spAutoFit/>
          </a:bodyPr>
          <a:lstStyle/>
          <a:p>
            <a:pPr algn="l">
              <a:lnSpc>
                <a:spcPts val="2660"/>
              </a:lnSpc>
              <a:spcBef>
                <a:spcPct val="0"/>
              </a:spcBef>
            </a:pPr>
            <a:r>
              <a:rPr lang="en-US" b="true" sz="1900">
                <a:solidFill>
                  <a:srgbClr val="436271"/>
                </a:solidFill>
                <a:latin typeface="Open Sans 1 Bold"/>
                <a:ea typeface="Open Sans 1 Bold"/>
                <a:cs typeface="Open Sans 1 Bold"/>
                <a:sym typeface="Open Sans 1 Bold"/>
              </a:rPr>
              <a:t>DataFrame dispo_alimentaire</a:t>
            </a:r>
            <a:r>
              <a:rPr lang="en-US" sz="1900">
                <a:solidFill>
                  <a:srgbClr val="436271"/>
                </a:solidFill>
                <a:latin typeface="Open Sans 1"/>
                <a:ea typeface="Open Sans 1"/>
                <a:cs typeface="Open Sans 1"/>
                <a:sym typeface="Open Sans 1"/>
              </a:rPr>
              <a:t>: Pas de doublons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4350"/>
            <a:ext cx="18288000" cy="9772650"/>
            <a:chOff x="0" y="0"/>
            <a:chExt cx="4816593" cy="2573867"/>
          </a:xfrm>
        </p:grpSpPr>
        <p:sp>
          <p:nvSpPr>
            <p:cNvPr name="Freeform 3" id="3"/>
            <p:cNvSpPr/>
            <p:nvPr/>
          </p:nvSpPr>
          <p:spPr>
            <a:xfrm flipH="false" flipV="false" rot="0">
              <a:off x="0" y="0"/>
              <a:ext cx="4816592" cy="2573867"/>
            </a:xfrm>
            <a:custGeom>
              <a:avLst/>
              <a:gdLst/>
              <a:ahLst/>
              <a:cxnLst/>
              <a:rect r="r" b="b" t="t" l="l"/>
              <a:pathLst>
                <a:path h="2573867" w="4816592">
                  <a:moveTo>
                    <a:pt x="0" y="0"/>
                  </a:moveTo>
                  <a:lnTo>
                    <a:pt x="4816592" y="0"/>
                  </a:lnTo>
                  <a:lnTo>
                    <a:pt x="4816592" y="2573867"/>
                  </a:lnTo>
                  <a:lnTo>
                    <a:pt x="0" y="2573867"/>
                  </a:lnTo>
                  <a:close/>
                </a:path>
              </a:pathLst>
            </a:custGeom>
            <a:solidFill>
              <a:srgbClr val="DAE3E7"/>
            </a:solidFill>
          </p:spPr>
        </p:sp>
        <p:sp>
          <p:nvSpPr>
            <p:cNvPr name="TextBox 4" id="4"/>
            <p:cNvSpPr txBox="true"/>
            <p:nvPr/>
          </p:nvSpPr>
          <p:spPr>
            <a:xfrm>
              <a:off x="0" y="-38100"/>
              <a:ext cx="4816593" cy="26119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93482" y="514350"/>
            <a:ext cx="2185322" cy="2179296"/>
            <a:chOff x="0" y="0"/>
            <a:chExt cx="1107305" cy="1104251"/>
          </a:xfrm>
        </p:grpSpPr>
        <p:sp>
          <p:nvSpPr>
            <p:cNvPr name="Freeform 6" id="6"/>
            <p:cNvSpPr/>
            <p:nvPr/>
          </p:nvSpPr>
          <p:spPr>
            <a:xfrm flipH="false" flipV="false" rot="0">
              <a:off x="0" y="0"/>
              <a:ext cx="1107305" cy="1104251"/>
            </a:xfrm>
            <a:custGeom>
              <a:avLst/>
              <a:gdLst/>
              <a:ahLst/>
              <a:cxnLst/>
              <a:rect r="r" b="b" t="t" l="l"/>
              <a:pathLst>
                <a:path h="1104251" w="1107305">
                  <a:moveTo>
                    <a:pt x="0" y="0"/>
                  </a:moveTo>
                  <a:lnTo>
                    <a:pt x="1107305" y="0"/>
                  </a:lnTo>
                  <a:lnTo>
                    <a:pt x="1107305" y="1104251"/>
                  </a:lnTo>
                  <a:lnTo>
                    <a:pt x="0" y="1104251"/>
                  </a:lnTo>
                  <a:close/>
                </a:path>
              </a:pathLst>
            </a:custGeom>
            <a:blipFill>
              <a:blip r:embed="rId3"/>
              <a:stretch>
                <a:fillRect l="-19912" t="0" r="-29767" b="0"/>
              </a:stretch>
            </a:blipFill>
          </p:spPr>
        </p:sp>
      </p:grpSp>
      <p:grpSp>
        <p:nvGrpSpPr>
          <p:cNvPr name="Group 7" id="7"/>
          <p:cNvGrpSpPr/>
          <p:nvPr/>
        </p:nvGrpSpPr>
        <p:grpSpPr>
          <a:xfrm rot="0">
            <a:off x="17349683" y="9772650"/>
            <a:ext cx="423967" cy="427585"/>
            <a:chOff x="0" y="0"/>
            <a:chExt cx="205716" cy="207472"/>
          </a:xfrm>
        </p:grpSpPr>
        <p:sp>
          <p:nvSpPr>
            <p:cNvPr name="Freeform 8" id="8"/>
            <p:cNvSpPr/>
            <p:nvPr/>
          </p:nvSpPr>
          <p:spPr>
            <a:xfrm flipH="false" flipV="false" rot="0">
              <a:off x="0" y="0"/>
              <a:ext cx="205716" cy="207472"/>
            </a:xfrm>
            <a:custGeom>
              <a:avLst/>
              <a:gdLst/>
              <a:ahLst/>
              <a:cxnLst/>
              <a:rect r="r" b="b" t="t" l="l"/>
              <a:pathLst>
                <a:path h="207472" w="205716">
                  <a:moveTo>
                    <a:pt x="0" y="0"/>
                  </a:moveTo>
                  <a:lnTo>
                    <a:pt x="205716" y="0"/>
                  </a:lnTo>
                  <a:lnTo>
                    <a:pt x="205716" y="207472"/>
                  </a:lnTo>
                  <a:lnTo>
                    <a:pt x="0" y="207472"/>
                  </a:lnTo>
                  <a:close/>
                </a:path>
              </a:pathLst>
            </a:custGeom>
            <a:solidFill>
              <a:srgbClr val="DAE3E7"/>
            </a:solidFill>
          </p:spPr>
        </p:sp>
        <p:sp>
          <p:nvSpPr>
            <p:cNvPr name="TextBox 9" id="9"/>
            <p:cNvSpPr txBox="true"/>
            <p:nvPr/>
          </p:nvSpPr>
          <p:spPr>
            <a:xfrm>
              <a:off x="0" y="-38100"/>
              <a:ext cx="205716" cy="245572"/>
            </a:xfrm>
            <a:prstGeom prst="rect">
              <a:avLst/>
            </a:prstGeom>
          </p:spPr>
          <p:txBody>
            <a:bodyPr anchor="ctr" rtlCol="false" tIns="50800" lIns="50800" bIns="50800" rIns="50800"/>
            <a:lstStyle/>
            <a:p>
              <a:pPr algn="ctr">
                <a:lnSpc>
                  <a:spcPts val="2100"/>
                </a:lnSpc>
              </a:pPr>
              <a:r>
                <a:rPr lang="en-US" sz="1500">
                  <a:solidFill>
                    <a:srgbClr val="000000"/>
                  </a:solidFill>
                  <a:latin typeface="Lato"/>
                  <a:ea typeface="Lato"/>
                  <a:cs typeface="Lato"/>
                  <a:sym typeface="Lato"/>
                </a:rPr>
                <a:t>6</a:t>
              </a:r>
            </a:p>
          </p:txBody>
        </p:sp>
      </p:grpSp>
      <p:grpSp>
        <p:nvGrpSpPr>
          <p:cNvPr name="Group 10" id="10"/>
          <p:cNvGrpSpPr/>
          <p:nvPr/>
        </p:nvGrpSpPr>
        <p:grpSpPr>
          <a:xfrm rot="0">
            <a:off x="16551479" y="0"/>
            <a:ext cx="1736521" cy="1740275"/>
            <a:chOff x="0" y="0"/>
            <a:chExt cx="2315362" cy="2320367"/>
          </a:xfrm>
        </p:grpSpPr>
        <p:grpSp>
          <p:nvGrpSpPr>
            <p:cNvPr name="Group 11" id="11"/>
            <p:cNvGrpSpPr/>
            <p:nvPr/>
          </p:nvGrpSpPr>
          <p:grpSpPr>
            <a:xfrm rot="0">
              <a:off x="1420986" y="0"/>
              <a:ext cx="183882" cy="183969"/>
              <a:chOff x="0" y="0"/>
              <a:chExt cx="1811417" cy="1812273"/>
            </a:xfrm>
          </p:grpSpPr>
          <p:sp>
            <p:nvSpPr>
              <p:cNvPr name="Freeform 12" id="1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3" id="1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4" id="14"/>
            <p:cNvGrpSpPr/>
            <p:nvPr/>
          </p:nvGrpSpPr>
          <p:grpSpPr>
            <a:xfrm rot="0">
              <a:off x="1420986" y="708765"/>
              <a:ext cx="183882" cy="183969"/>
              <a:chOff x="0" y="0"/>
              <a:chExt cx="1811417" cy="1812273"/>
            </a:xfrm>
          </p:grpSpPr>
          <p:sp>
            <p:nvSpPr>
              <p:cNvPr name="Freeform 15" id="1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6" id="1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7" id="17"/>
            <p:cNvGrpSpPr/>
            <p:nvPr/>
          </p:nvGrpSpPr>
          <p:grpSpPr>
            <a:xfrm rot="0">
              <a:off x="1420935" y="1419311"/>
              <a:ext cx="183882" cy="183969"/>
              <a:chOff x="0" y="0"/>
              <a:chExt cx="1811417" cy="1812273"/>
            </a:xfrm>
          </p:grpSpPr>
          <p:sp>
            <p:nvSpPr>
              <p:cNvPr name="Freeform 18" id="1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9" id="1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0" id="20"/>
            <p:cNvGrpSpPr/>
            <p:nvPr/>
          </p:nvGrpSpPr>
          <p:grpSpPr>
            <a:xfrm rot="0">
              <a:off x="710493" y="0"/>
              <a:ext cx="183882" cy="183969"/>
              <a:chOff x="0" y="0"/>
              <a:chExt cx="1811417" cy="1812273"/>
            </a:xfrm>
          </p:grpSpPr>
          <p:sp>
            <p:nvSpPr>
              <p:cNvPr name="Freeform 21" id="2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2" id="2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3" id="23"/>
            <p:cNvGrpSpPr/>
            <p:nvPr/>
          </p:nvGrpSpPr>
          <p:grpSpPr>
            <a:xfrm rot="0">
              <a:off x="710493" y="708765"/>
              <a:ext cx="183882" cy="183969"/>
              <a:chOff x="0" y="0"/>
              <a:chExt cx="1811417" cy="1812273"/>
            </a:xfrm>
          </p:grpSpPr>
          <p:sp>
            <p:nvSpPr>
              <p:cNvPr name="Freeform 24" id="2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5" id="2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6" id="26"/>
            <p:cNvGrpSpPr/>
            <p:nvPr/>
          </p:nvGrpSpPr>
          <p:grpSpPr>
            <a:xfrm rot="0">
              <a:off x="0" y="0"/>
              <a:ext cx="183882" cy="183969"/>
              <a:chOff x="0" y="0"/>
              <a:chExt cx="1811417" cy="1812273"/>
            </a:xfrm>
          </p:grpSpPr>
          <p:sp>
            <p:nvSpPr>
              <p:cNvPr name="Freeform 27" id="2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8" id="2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9" id="29"/>
            <p:cNvGrpSpPr/>
            <p:nvPr/>
          </p:nvGrpSpPr>
          <p:grpSpPr>
            <a:xfrm rot="0">
              <a:off x="2131479" y="0"/>
              <a:ext cx="183882" cy="183969"/>
              <a:chOff x="0" y="0"/>
              <a:chExt cx="1811417" cy="1812273"/>
            </a:xfrm>
          </p:grpSpPr>
          <p:sp>
            <p:nvSpPr>
              <p:cNvPr name="Freeform 30" id="3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1" id="3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2" id="32"/>
            <p:cNvGrpSpPr/>
            <p:nvPr/>
          </p:nvGrpSpPr>
          <p:grpSpPr>
            <a:xfrm rot="0">
              <a:off x="2131479" y="708765"/>
              <a:ext cx="183882" cy="183969"/>
              <a:chOff x="0" y="0"/>
              <a:chExt cx="1811417" cy="1812273"/>
            </a:xfrm>
          </p:grpSpPr>
          <p:sp>
            <p:nvSpPr>
              <p:cNvPr name="Freeform 33" id="3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4" id="3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5" id="35"/>
            <p:cNvGrpSpPr/>
            <p:nvPr/>
          </p:nvGrpSpPr>
          <p:grpSpPr>
            <a:xfrm rot="0">
              <a:off x="2131428" y="1419311"/>
              <a:ext cx="183882" cy="183969"/>
              <a:chOff x="0" y="0"/>
              <a:chExt cx="1811417" cy="1812273"/>
            </a:xfrm>
          </p:grpSpPr>
          <p:sp>
            <p:nvSpPr>
              <p:cNvPr name="Freeform 36" id="3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7" id="3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8" id="38"/>
            <p:cNvGrpSpPr/>
            <p:nvPr/>
          </p:nvGrpSpPr>
          <p:grpSpPr>
            <a:xfrm rot="0">
              <a:off x="2131428" y="2136398"/>
              <a:ext cx="183882" cy="183969"/>
              <a:chOff x="0" y="0"/>
              <a:chExt cx="1811417" cy="1812273"/>
            </a:xfrm>
          </p:grpSpPr>
          <p:sp>
            <p:nvSpPr>
              <p:cNvPr name="Freeform 39" id="3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0" id="4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sp>
        <p:nvSpPr>
          <p:cNvPr name="Freeform 41" id="41"/>
          <p:cNvSpPr/>
          <p:nvPr/>
        </p:nvSpPr>
        <p:spPr>
          <a:xfrm flipH="false" flipV="false" rot="0">
            <a:off x="2170977" y="6894622"/>
            <a:ext cx="4131662" cy="3088462"/>
          </a:xfrm>
          <a:custGeom>
            <a:avLst/>
            <a:gdLst/>
            <a:ahLst/>
            <a:cxnLst/>
            <a:rect r="r" b="b" t="t" l="l"/>
            <a:pathLst>
              <a:path h="3088462" w="4131662">
                <a:moveTo>
                  <a:pt x="0" y="0"/>
                </a:moveTo>
                <a:lnTo>
                  <a:pt x="4131662" y="0"/>
                </a:lnTo>
                <a:lnTo>
                  <a:pt x="4131662" y="3088462"/>
                </a:lnTo>
                <a:lnTo>
                  <a:pt x="0" y="3088462"/>
                </a:lnTo>
                <a:lnTo>
                  <a:pt x="0" y="0"/>
                </a:lnTo>
                <a:close/>
              </a:path>
            </a:pathLst>
          </a:custGeom>
          <a:blipFill>
            <a:blip r:embed="rId4"/>
            <a:stretch>
              <a:fillRect l="-1994" t="-2209" r="-3272" b="-8942"/>
            </a:stretch>
          </a:blipFill>
        </p:spPr>
      </p:sp>
      <p:sp>
        <p:nvSpPr>
          <p:cNvPr name="Freeform 42" id="42"/>
          <p:cNvSpPr/>
          <p:nvPr/>
        </p:nvSpPr>
        <p:spPr>
          <a:xfrm flipH="false" flipV="false" rot="0">
            <a:off x="2170977" y="3190895"/>
            <a:ext cx="5915752" cy="3258848"/>
          </a:xfrm>
          <a:custGeom>
            <a:avLst/>
            <a:gdLst/>
            <a:ahLst/>
            <a:cxnLst/>
            <a:rect r="r" b="b" t="t" l="l"/>
            <a:pathLst>
              <a:path h="3258848" w="5915752">
                <a:moveTo>
                  <a:pt x="0" y="0"/>
                </a:moveTo>
                <a:lnTo>
                  <a:pt x="5915752" y="0"/>
                </a:lnTo>
                <a:lnTo>
                  <a:pt x="5915752" y="3258849"/>
                </a:lnTo>
                <a:lnTo>
                  <a:pt x="0" y="3258849"/>
                </a:lnTo>
                <a:lnTo>
                  <a:pt x="0" y="0"/>
                </a:lnTo>
                <a:close/>
              </a:path>
            </a:pathLst>
          </a:custGeom>
          <a:blipFill>
            <a:blip r:embed="rId5"/>
            <a:stretch>
              <a:fillRect l="-6023" t="0" r="-3204" b="-5075"/>
            </a:stretch>
          </a:blipFill>
        </p:spPr>
      </p:sp>
      <p:sp>
        <p:nvSpPr>
          <p:cNvPr name="Freeform 43" id="43"/>
          <p:cNvSpPr/>
          <p:nvPr/>
        </p:nvSpPr>
        <p:spPr>
          <a:xfrm flipH="false" flipV="false" rot="0">
            <a:off x="8772632" y="6891264"/>
            <a:ext cx="5915752" cy="3091820"/>
          </a:xfrm>
          <a:custGeom>
            <a:avLst/>
            <a:gdLst/>
            <a:ahLst/>
            <a:cxnLst/>
            <a:rect r="r" b="b" t="t" l="l"/>
            <a:pathLst>
              <a:path h="3091820" w="5915752">
                <a:moveTo>
                  <a:pt x="0" y="0"/>
                </a:moveTo>
                <a:lnTo>
                  <a:pt x="5915752" y="0"/>
                </a:lnTo>
                <a:lnTo>
                  <a:pt x="5915752" y="3091820"/>
                </a:lnTo>
                <a:lnTo>
                  <a:pt x="0" y="3091820"/>
                </a:lnTo>
                <a:lnTo>
                  <a:pt x="0" y="0"/>
                </a:lnTo>
                <a:close/>
              </a:path>
            </a:pathLst>
          </a:custGeom>
          <a:blipFill>
            <a:blip r:embed="rId6"/>
            <a:stretch>
              <a:fillRect l="0" t="-1979" r="-343" b="-1979"/>
            </a:stretch>
          </a:blipFill>
        </p:spPr>
      </p:sp>
      <p:sp>
        <p:nvSpPr>
          <p:cNvPr name="Freeform 44" id="44"/>
          <p:cNvSpPr/>
          <p:nvPr/>
        </p:nvSpPr>
        <p:spPr>
          <a:xfrm flipH="false" flipV="false" rot="0">
            <a:off x="8772632" y="3158252"/>
            <a:ext cx="9418040" cy="3291492"/>
          </a:xfrm>
          <a:custGeom>
            <a:avLst/>
            <a:gdLst/>
            <a:ahLst/>
            <a:cxnLst/>
            <a:rect r="r" b="b" t="t" l="l"/>
            <a:pathLst>
              <a:path h="3291492" w="9418040">
                <a:moveTo>
                  <a:pt x="0" y="0"/>
                </a:moveTo>
                <a:lnTo>
                  <a:pt x="9418040" y="0"/>
                </a:lnTo>
                <a:lnTo>
                  <a:pt x="9418040" y="3291492"/>
                </a:lnTo>
                <a:lnTo>
                  <a:pt x="0" y="3291492"/>
                </a:lnTo>
                <a:lnTo>
                  <a:pt x="0" y="0"/>
                </a:lnTo>
                <a:close/>
              </a:path>
            </a:pathLst>
          </a:custGeom>
          <a:blipFill>
            <a:blip r:embed="rId7"/>
            <a:stretch>
              <a:fillRect l="0" t="0" r="-19995" b="0"/>
            </a:stretch>
          </a:blipFill>
        </p:spPr>
      </p:sp>
      <p:sp>
        <p:nvSpPr>
          <p:cNvPr name="TextBox 45" id="45"/>
          <p:cNvSpPr txBox="true"/>
          <p:nvPr/>
        </p:nvSpPr>
        <p:spPr>
          <a:xfrm rot="0">
            <a:off x="2901652" y="357113"/>
            <a:ext cx="8310253" cy="671587"/>
          </a:xfrm>
          <a:prstGeom prst="rect">
            <a:avLst/>
          </a:prstGeom>
        </p:spPr>
        <p:txBody>
          <a:bodyPr anchor="t" rtlCol="false" tIns="0" lIns="0" bIns="0" rIns="0">
            <a:spAutoFit/>
          </a:bodyPr>
          <a:lstStyle/>
          <a:p>
            <a:pPr algn="l">
              <a:lnSpc>
                <a:spcPts val="5040"/>
              </a:lnSpc>
            </a:pPr>
            <a:r>
              <a:rPr lang="en-US" sz="3600" spc="-118" b="true">
                <a:solidFill>
                  <a:srgbClr val="436271"/>
                </a:solidFill>
                <a:latin typeface="Helvetica World Bold"/>
                <a:ea typeface="Helvetica World Bold"/>
                <a:cs typeface="Helvetica World Bold"/>
                <a:sym typeface="Helvetica World Bold"/>
              </a:rPr>
              <a:t>Présentation des types de données:</a:t>
            </a:r>
          </a:p>
        </p:txBody>
      </p:sp>
      <p:sp>
        <p:nvSpPr>
          <p:cNvPr name="TextBox 46" id="46"/>
          <p:cNvSpPr txBox="true"/>
          <p:nvPr/>
        </p:nvSpPr>
        <p:spPr>
          <a:xfrm rot="0">
            <a:off x="2901652" y="990600"/>
            <a:ext cx="5773879" cy="1990236"/>
          </a:xfrm>
          <a:prstGeom prst="rect">
            <a:avLst/>
          </a:prstGeom>
        </p:spPr>
        <p:txBody>
          <a:bodyPr anchor="t" rtlCol="false" tIns="0" lIns="0" bIns="0" rIns="0">
            <a:spAutoFit/>
          </a:bodyPr>
          <a:lstStyle/>
          <a:p>
            <a:pPr algn="l" marL="0" indent="0" lvl="0">
              <a:lnSpc>
                <a:spcPts val="2660"/>
              </a:lnSpc>
              <a:spcBef>
                <a:spcPct val="0"/>
              </a:spcBef>
            </a:pPr>
            <a:r>
              <a:rPr lang="en-US" sz="1900">
                <a:solidFill>
                  <a:srgbClr val="000000"/>
                </a:solidFill>
                <a:latin typeface="Open Sans 1"/>
                <a:ea typeface="Open Sans 1"/>
                <a:cs typeface="Open Sans 1"/>
                <a:sym typeface="Open Sans 1"/>
              </a:rPr>
              <a:t>Nous disposons de quatre fichiers au format CSV :</a:t>
            </a:r>
          </a:p>
          <a:p>
            <a:pPr algn="l" marL="0" indent="0" lvl="0">
              <a:lnSpc>
                <a:spcPts val="2660"/>
              </a:lnSpc>
              <a:spcBef>
                <a:spcPct val="0"/>
              </a:spcBef>
            </a:pPr>
          </a:p>
          <a:p>
            <a:pPr algn="l" marL="410211" indent="-205106" lvl="1">
              <a:lnSpc>
                <a:spcPts val="2660"/>
              </a:lnSpc>
              <a:buAutoNum type="arabicPeriod" startAt="1"/>
            </a:pPr>
            <a:r>
              <a:rPr lang="en-US" b="true" sz="1900">
                <a:solidFill>
                  <a:srgbClr val="000000"/>
                </a:solidFill>
                <a:latin typeface="Open Sans 1 Bold"/>
                <a:ea typeface="Open Sans 1 Bold"/>
                <a:cs typeface="Open Sans 1 Bold"/>
                <a:sym typeface="Open Sans 1 Bold"/>
              </a:rPr>
              <a:t>aide_alimentaire </a:t>
            </a:r>
          </a:p>
          <a:p>
            <a:pPr algn="l" marL="410211" indent="-205106" lvl="1">
              <a:lnSpc>
                <a:spcPts val="2660"/>
              </a:lnSpc>
              <a:buAutoNum type="arabicPeriod" startAt="1"/>
            </a:pPr>
            <a:r>
              <a:rPr lang="en-US" b="true" sz="1900">
                <a:solidFill>
                  <a:srgbClr val="000000"/>
                </a:solidFill>
                <a:latin typeface="Open Sans 1 Bold"/>
                <a:ea typeface="Open Sans 1 Bold"/>
                <a:cs typeface="Open Sans 1 Bold"/>
                <a:sym typeface="Open Sans 1 Bold"/>
              </a:rPr>
              <a:t>dispo_alimentaire</a:t>
            </a:r>
          </a:p>
          <a:p>
            <a:pPr algn="l" marL="410211" indent="-205106" lvl="1">
              <a:lnSpc>
                <a:spcPts val="2660"/>
              </a:lnSpc>
              <a:buAutoNum type="arabicPeriod" startAt="1"/>
            </a:pPr>
            <a:r>
              <a:rPr lang="en-US" b="true" sz="1900">
                <a:solidFill>
                  <a:srgbClr val="000000"/>
                </a:solidFill>
                <a:latin typeface="Open Sans 1 Bold"/>
                <a:ea typeface="Open Sans 1 Bold"/>
                <a:cs typeface="Open Sans 1 Bold"/>
                <a:sym typeface="Open Sans 1 Bold"/>
              </a:rPr>
              <a:t>population </a:t>
            </a:r>
          </a:p>
          <a:p>
            <a:pPr algn="l" marL="410211" indent="-205106" lvl="1">
              <a:lnSpc>
                <a:spcPts val="2660"/>
              </a:lnSpc>
              <a:buAutoNum type="arabicPeriod" startAt="1"/>
            </a:pPr>
            <a:r>
              <a:rPr lang="en-US" b="true" sz="1900">
                <a:solidFill>
                  <a:srgbClr val="000000"/>
                </a:solidFill>
                <a:latin typeface="Open Sans 1 Bold"/>
                <a:ea typeface="Open Sans 1 Bold"/>
                <a:cs typeface="Open Sans 1 Bold"/>
                <a:sym typeface="Open Sans 1 Bold"/>
              </a:rPr>
              <a:t>sous_nutrition </a:t>
            </a:r>
          </a:p>
        </p:txBody>
      </p:sp>
      <p:sp>
        <p:nvSpPr>
          <p:cNvPr name="TextBox 47" id="47"/>
          <p:cNvSpPr txBox="true"/>
          <p:nvPr/>
        </p:nvSpPr>
        <p:spPr>
          <a:xfrm rot="0">
            <a:off x="1486143" y="3127579"/>
            <a:ext cx="390628" cy="613968"/>
          </a:xfrm>
          <a:prstGeom prst="rect">
            <a:avLst/>
          </a:prstGeom>
        </p:spPr>
        <p:txBody>
          <a:bodyPr anchor="t" rtlCol="false" tIns="0" lIns="0" bIns="0" rIns="0">
            <a:spAutoFit/>
          </a:bodyPr>
          <a:lstStyle/>
          <a:p>
            <a:pPr algn="ctr">
              <a:lnSpc>
                <a:spcPts val="5031"/>
              </a:lnSpc>
            </a:pPr>
            <a:r>
              <a:rPr lang="en-US" sz="3593" b="true">
                <a:solidFill>
                  <a:srgbClr val="000000"/>
                </a:solidFill>
                <a:latin typeface="Open Sans 1 Bold"/>
                <a:ea typeface="Open Sans 1 Bold"/>
                <a:cs typeface="Open Sans 1 Bold"/>
                <a:sym typeface="Open Sans 1 Bold"/>
              </a:rPr>
              <a:t>1.</a:t>
            </a:r>
          </a:p>
        </p:txBody>
      </p:sp>
      <p:sp>
        <p:nvSpPr>
          <p:cNvPr name="TextBox 48" id="48"/>
          <p:cNvSpPr txBox="true"/>
          <p:nvPr/>
        </p:nvSpPr>
        <p:spPr>
          <a:xfrm rot="0">
            <a:off x="8284904" y="3127579"/>
            <a:ext cx="390628" cy="613968"/>
          </a:xfrm>
          <a:prstGeom prst="rect">
            <a:avLst/>
          </a:prstGeom>
        </p:spPr>
        <p:txBody>
          <a:bodyPr anchor="t" rtlCol="false" tIns="0" lIns="0" bIns="0" rIns="0">
            <a:spAutoFit/>
          </a:bodyPr>
          <a:lstStyle/>
          <a:p>
            <a:pPr algn="ctr">
              <a:lnSpc>
                <a:spcPts val="5031"/>
              </a:lnSpc>
            </a:pPr>
            <a:r>
              <a:rPr lang="en-US" sz="3593" b="true">
                <a:solidFill>
                  <a:srgbClr val="000000"/>
                </a:solidFill>
                <a:latin typeface="Open Sans 1 Bold"/>
                <a:ea typeface="Open Sans 1 Bold"/>
                <a:cs typeface="Open Sans 1 Bold"/>
                <a:sym typeface="Open Sans 1 Bold"/>
              </a:rPr>
              <a:t>2.</a:t>
            </a:r>
          </a:p>
        </p:txBody>
      </p:sp>
      <p:sp>
        <p:nvSpPr>
          <p:cNvPr name="TextBox 49" id="49"/>
          <p:cNvSpPr txBox="true"/>
          <p:nvPr/>
        </p:nvSpPr>
        <p:spPr>
          <a:xfrm rot="0">
            <a:off x="1486143" y="6753242"/>
            <a:ext cx="390628" cy="613968"/>
          </a:xfrm>
          <a:prstGeom prst="rect">
            <a:avLst/>
          </a:prstGeom>
        </p:spPr>
        <p:txBody>
          <a:bodyPr anchor="t" rtlCol="false" tIns="0" lIns="0" bIns="0" rIns="0">
            <a:spAutoFit/>
          </a:bodyPr>
          <a:lstStyle/>
          <a:p>
            <a:pPr algn="ctr">
              <a:lnSpc>
                <a:spcPts val="5031"/>
              </a:lnSpc>
            </a:pPr>
            <a:r>
              <a:rPr lang="en-US" sz="3593" b="true">
                <a:solidFill>
                  <a:srgbClr val="000000"/>
                </a:solidFill>
                <a:latin typeface="Open Sans 1 Bold"/>
                <a:ea typeface="Open Sans 1 Bold"/>
                <a:cs typeface="Open Sans 1 Bold"/>
                <a:sym typeface="Open Sans 1 Bold"/>
              </a:rPr>
              <a:t>3.</a:t>
            </a:r>
          </a:p>
        </p:txBody>
      </p:sp>
      <p:sp>
        <p:nvSpPr>
          <p:cNvPr name="TextBox 50" id="50"/>
          <p:cNvSpPr txBox="true"/>
          <p:nvPr/>
        </p:nvSpPr>
        <p:spPr>
          <a:xfrm rot="0">
            <a:off x="8284904" y="6753242"/>
            <a:ext cx="390628" cy="613968"/>
          </a:xfrm>
          <a:prstGeom prst="rect">
            <a:avLst/>
          </a:prstGeom>
        </p:spPr>
        <p:txBody>
          <a:bodyPr anchor="t" rtlCol="false" tIns="0" lIns="0" bIns="0" rIns="0">
            <a:spAutoFit/>
          </a:bodyPr>
          <a:lstStyle/>
          <a:p>
            <a:pPr algn="ctr">
              <a:lnSpc>
                <a:spcPts val="5031"/>
              </a:lnSpc>
            </a:pPr>
            <a:r>
              <a:rPr lang="en-US" sz="3593" b="true">
                <a:solidFill>
                  <a:srgbClr val="000000"/>
                </a:solidFill>
                <a:latin typeface="Open Sans 1 Bold"/>
                <a:ea typeface="Open Sans 1 Bold"/>
                <a:cs typeface="Open Sans 1 Bold"/>
                <a:sym typeface="Open Sans 1 Bold"/>
              </a:rPr>
              <a:t>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5559854" y="-3130362"/>
            <a:ext cx="7168292" cy="18288000"/>
            <a:chOff x="0" y="0"/>
            <a:chExt cx="1887945" cy="4816593"/>
          </a:xfrm>
        </p:grpSpPr>
        <p:sp>
          <p:nvSpPr>
            <p:cNvPr name="Freeform 3" id="3"/>
            <p:cNvSpPr/>
            <p:nvPr/>
          </p:nvSpPr>
          <p:spPr>
            <a:xfrm flipH="false" flipV="false" rot="0">
              <a:off x="0" y="0"/>
              <a:ext cx="1887945" cy="4816592"/>
            </a:xfrm>
            <a:custGeom>
              <a:avLst/>
              <a:gdLst/>
              <a:ahLst/>
              <a:cxnLst/>
              <a:rect r="r" b="b" t="t" l="l"/>
              <a:pathLst>
                <a:path h="4816592" w="1887945">
                  <a:moveTo>
                    <a:pt x="0" y="0"/>
                  </a:moveTo>
                  <a:lnTo>
                    <a:pt x="1887945" y="0"/>
                  </a:lnTo>
                  <a:lnTo>
                    <a:pt x="1887945" y="4816592"/>
                  </a:lnTo>
                  <a:lnTo>
                    <a:pt x="0" y="4816592"/>
                  </a:lnTo>
                  <a:close/>
                </a:path>
              </a:pathLst>
            </a:custGeom>
            <a:solidFill>
              <a:srgbClr val="DAE3E7"/>
            </a:solidFill>
          </p:spPr>
        </p:sp>
        <p:sp>
          <p:nvSpPr>
            <p:cNvPr name="TextBox 4" id="4"/>
            <p:cNvSpPr txBox="true"/>
            <p:nvPr/>
          </p:nvSpPr>
          <p:spPr>
            <a:xfrm>
              <a:off x="0" y="-38100"/>
              <a:ext cx="1887945" cy="485469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1740275" cy="1736521"/>
            <a:chOff x="0" y="0"/>
            <a:chExt cx="2320367" cy="2315362"/>
          </a:xfrm>
        </p:grpSpPr>
        <p:grpSp>
          <p:nvGrpSpPr>
            <p:cNvPr name="Group 6" id="6"/>
            <p:cNvGrpSpPr/>
            <p:nvPr/>
          </p:nvGrpSpPr>
          <p:grpSpPr>
            <a:xfrm rot="-5400000">
              <a:off x="43" y="710450"/>
              <a:ext cx="183882" cy="183969"/>
              <a:chOff x="0" y="0"/>
              <a:chExt cx="1811417" cy="1812273"/>
            </a:xfrm>
          </p:grpSpPr>
          <p:sp>
            <p:nvSpPr>
              <p:cNvPr name="Freeform 7" id="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8" id="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9" id="9"/>
            <p:cNvGrpSpPr/>
            <p:nvPr/>
          </p:nvGrpSpPr>
          <p:grpSpPr>
            <a:xfrm rot="-5400000">
              <a:off x="708808" y="710450"/>
              <a:ext cx="183882" cy="183969"/>
              <a:chOff x="0" y="0"/>
              <a:chExt cx="1811417" cy="1812273"/>
            </a:xfrm>
          </p:grpSpPr>
          <p:sp>
            <p:nvSpPr>
              <p:cNvPr name="Freeform 10" id="1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1" id="1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2" id="12"/>
            <p:cNvGrpSpPr/>
            <p:nvPr/>
          </p:nvGrpSpPr>
          <p:grpSpPr>
            <a:xfrm rot="-5400000">
              <a:off x="1419354" y="710501"/>
              <a:ext cx="183882" cy="183969"/>
              <a:chOff x="0" y="0"/>
              <a:chExt cx="1811417" cy="1812273"/>
            </a:xfrm>
          </p:grpSpPr>
          <p:sp>
            <p:nvSpPr>
              <p:cNvPr name="Freeform 13" id="1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4" id="1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5" id="15"/>
            <p:cNvGrpSpPr/>
            <p:nvPr/>
          </p:nvGrpSpPr>
          <p:grpSpPr>
            <a:xfrm rot="-5400000">
              <a:off x="43" y="1420943"/>
              <a:ext cx="183882" cy="183969"/>
              <a:chOff x="0" y="0"/>
              <a:chExt cx="1811417" cy="1812273"/>
            </a:xfrm>
          </p:grpSpPr>
          <p:sp>
            <p:nvSpPr>
              <p:cNvPr name="Freeform 16" id="1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7" id="1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8" id="18"/>
            <p:cNvGrpSpPr/>
            <p:nvPr/>
          </p:nvGrpSpPr>
          <p:grpSpPr>
            <a:xfrm rot="-5400000">
              <a:off x="708808" y="1420943"/>
              <a:ext cx="183882" cy="183969"/>
              <a:chOff x="0" y="0"/>
              <a:chExt cx="1811417" cy="1812273"/>
            </a:xfrm>
          </p:grpSpPr>
          <p:sp>
            <p:nvSpPr>
              <p:cNvPr name="Freeform 19" id="1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0" id="2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1" id="21"/>
            <p:cNvGrpSpPr/>
            <p:nvPr/>
          </p:nvGrpSpPr>
          <p:grpSpPr>
            <a:xfrm rot="-5400000">
              <a:off x="43" y="2131436"/>
              <a:ext cx="183882" cy="183969"/>
              <a:chOff x="0" y="0"/>
              <a:chExt cx="1811417" cy="1812273"/>
            </a:xfrm>
          </p:grpSpPr>
          <p:sp>
            <p:nvSpPr>
              <p:cNvPr name="Freeform 22" id="2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3" id="2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4" id="24"/>
            <p:cNvGrpSpPr/>
            <p:nvPr/>
          </p:nvGrpSpPr>
          <p:grpSpPr>
            <a:xfrm rot="-5400000">
              <a:off x="43" y="-43"/>
              <a:ext cx="183882" cy="183969"/>
              <a:chOff x="0" y="0"/>
              <a:chExt cx="1811417" cy="1812273"/>
            </a:xfrm>
          </p:grpSpPr>
          <p:sp>
            <p:nvSpPr>
              <p:cNvPr name="Freeform 25" id="2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6" id="2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7" id="27"/>
            <p:cNvGrpSpPr/>
            <p:nvPr/>
          </p:nvGrpSpPr>
          <p:grpSpPr>
            <a:xfrm rot="-5400000">
              <a:off x="708808" y="-43"/>
              <a:ext cx="183882" cy="183969"/>
              <a:chOff x="0" y="0"/>
              <a:chExt cx="1811417" cy="1812273"/>
            </a:xfrm>
          </p:grpSpPr>
          <p:sp>
            <p:nvSpPr>
              <p:cNvPr name="Freeform 28" id="2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9" id="2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0" id="30"/>
            <p:cNvGrpSpPr/>
            <p:nvPr/>
          </p:nvGrpSpPr>
          <p:grpSpPr>
            <a:xfrm rot="-5400000">
              <a:off x="1419354" y="8"/>
              <a:ext cx="183882" cy="183969"/>
              <a:chOff x="0" y="0"/>
              <a:chExt cx="1811417" cy="1812273"/>
            </a:xfrm>
          </p:grpSpPr>
          <p:sp>
            <p:nvSpPr>
              <p:cNvPr name="Freeform 31" id="3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2" id="3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3" id="33"/>
            <p:cNvGrpSpPr/>
            <p:nvPr/>
          </p:nvGrpSpPr>
          <p:grpSpPr>
            <a:xfrm rot="-5400000">
              <a:off x="2136441" y="8"/>
              <a:ext cx="183882" cy="183969"/>
              <a:chOff x="0" y="0"/>
              <a:chExt cx="1811417" cy="1812273"/>
            </a:xfrm>
          </p:grpSpPr>
          <p:sp>
            <p:nvSpPr>
              <p:cNvPr name="Freeform 34" id="3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5" id="3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grpSp>
        <p:nvGrpSpPr>
          <p:cNvPr name="Group 36" id="36"/>
          <p:cNvGrpSpPr/>
          <p:nvPr/>
        </p:nvGrpSpPr>
        <p:grpSpPr>
          <a:xfrm rot="0">
            <a:off x="16551479" y="0"/>
            <a:ext cx="1736521" cy="1740275"/>
            <a:chOff x="0" y="0"/>
            <a:chExt cx="2315362" cy="2320367"/>
          </a:xfrm>
        </p:grpSpPr>
        <p:grpSp>
          <p:nvGrpSpPr>
            <p:cNvPr name="Group 37" id="37"/>
            <p:cNvGrpSpPr/>
            <p:nvPr/>
          </p:nvGrpSpPr>
          <p:grpSpPr>
            <a:xfrm rot="0">
              <a:off x="1420986" y="0"/>
              <a:ext cx="183882" cy="183969"/>
              <a:chOff x="0" y="0"/>
              <a:chExt cx="1811417" cy="1812273"/>
            </a:xfrm>
          </p:grpSpPr>
          <p:sp>
            <p:nvSpPr>
              <p:cNvPr name="Freeform 38" id="3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9" id="3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0" id="40"/>
            <p:cNvGrpSpPr/>
            <p:nvPr/>
          </p:nvGrpSpPr>
          <p:grpSpPr>
            <a:xfrm rot="0">
              <a:off x="1420986" y="708765"/>
              <a:ext cx="183882" cy="183969"/>
              <a:chOff x="0" y="0"/>
              <a:chExt cx="1811417" cy="1812273"/>
            </a:xfrm>
          </p:grpSpPr>
          <p:sp>
            <p:nvSpPr>
              <p:cNvPr name="Freeform 41" id="4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2" id="4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3" id="43"/>
            <p:cNvGrpSpPr/>
            <p:nvPr/>
          </p:nvGrpSpPr>
          <p:grpSpPr>
            <a:xfrm rot="0">
              <a:off x="1420935" y="1419311"/>
              <a:ext cx="183882" cy="183969"/>
              <a:chOff x="0" y="0"/>
              <a:chExt cx="1811417" cy="1812273"/>
            </a:xfrm>
          </p:grpSpPr>
          <p:sp>
            <p:nvSpPr>
              <p:cNvPr name="Freeform 44" id="4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5" id="4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6" id="46"/>
            <p:cNvGrpSpPr/>
            <p:nvPr/>
          </p:nvGrpSpPr>
          <p:grpSpPr>
            <a:xfrm rot="0">
              <a:off x="710493" y="0"/>
              <a:ext cx="183882" cy="183969"/>
              <a:chOff x="0" y="0"/>
              <a:chExt cx="1811417" cy="1812273"/>
            </a:xfrm>
          </p:grpSpPr>
          <p:sp>
            <p:nvSpPr>
              <p:cNvPr name="Freeform 47" id="4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8" id="4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9" id="49"/>
            <p:cNvGrpSpPr/>
            <p:nvPr/>
          </p:nvGrpSpPr>
          <p:grpSpPr>
            <a:xfrm rot="0">
              <a:off x="710493" y="708765"/>
              <a:ext cx="183882" cy="183969"/>
              <a:chOff x="0" y="0"/>
              <a:chExt cx="1811417" cy="1812273"/>
            </a:xfrm>
          </p:grpSpPr>
          <p:sp>
            <p:nvSpPr>
              <p:cNvPr name="Freeform 50" id="5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1" id="5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2" id="52"/>
            <p:cNvGrpSpPr/>
            <p:nvPr/>
          </p:nvGrpSpPr>
          <p:grpSpPr>
            <a:xfrm rot="0">
              <a:off x="0" y="0"/>
              <a:ext cx="183882" cy="183969"/>
              <a:chOff x="0" y="0"/>
              <a:chExt cx="1811417" cy="1812273"/>
            </a:xfrm>
          </p:grpSpPr>
          <p:sp>
            <p:nvSpPr>
              <p:cNvPr name="Freeform 53" id="5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4" id="5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5" id="55"/>
            <p:cNvGrpSpPr/>
            <p:nvPr/>
          </p:nvGrpSpPr>
          <p:grpSpPr>
            <a:xfrm rot="0">
              <a:off x="2131479" y="0"/>
              <a:ext cx="183882" cy="183969"/>
              <a:chOff x="0" y="0"/>
              <a:chExt cx="1811417" cy="1812273"/>
            </a:xfrm>
          </p:grpSpPr>
          <p:sp>
            <p:nvSpPr>
              <p:cNvPr name="Freeform 56" id="5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7" id="5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8" id="58"/>
            <p:cNvGrpSpPr/>
            <p:nvPr/>
          </p:nvGrpSpPr>
          <p:grpSpPr>
            <a:xfrm rot="0">
              <a:off x="2131479" y="708765"/>
              <a:ext cx="183882" cy="183969"/>
              <a:chOff x="0" y="0"/>
              <a:chExt cx="1811417" cy="1812273"/>
            </a:xfrm>
          </p:grpSpPr>
          <p:sp>
            <p:nvSpPr>
              <p:cNvPr name="Freeform 59" id="5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0" id="6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61" id="61"/>
            <p:cNvGrpSpPr/>
            <p:nvPr/>
          </p:nvGrpSpPr>
          <p:grpSpPr>
            <a:xfrm rot="0">
              <a:off x="2131428" y="1419311"/>
              <a:ext cx="183882" cy="183969"/>
              <a:chOff x="0" y="0"/>
              <a:chExt cx="1811417" cy="1812273"/>
            </a:xfrm>
          </p:grpSpPr>
          <p:sp>
            <p:nvSpPr>
              <p:cNvPr name="Freeform 62" id="6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3" id="6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64" id="64"/>
            <p:cNvGrpSpPr/>
            <p:nvPr/>
          </p:nvGrpSpPr>
          <p:grpSpPr>
            <a:xfrm rot="0">
              <a:off x="2131428" y="2136398"/>
              <a:ext cx="183882" cy="183969"/>
              <a:chOff x="0" y="0"/>
              <a:chExt cx="1811417" cy="1812273"/>
            </a:xfrm>
          </p:grpSpPr>
          <p:sp>
            <p:nvSpPr>
              <p:cNvPr name="Freeform 65" id="6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6" id="6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grpSp>
        <p:nvGrpSpPr>
          <p:cNvPr name="Group 67" id="67"/>
          <p:cNvGrpSpPr/>
          <p:nvPr/>
        </p:nvGrpSpPr>
        <p:grpSpPr>
          <a:xfrm rot="0">
            <a:off x="17349683" y="9772650"/>
            <a:ext cx="423967" cy="427585"/>
            <a:chOff x="0" y="0"/>
            <a:chExt cx="205716" cy="207472"/>
          </a:xfrm>
        </p:grpSpPr>
        <p:sp>
          <p:nvSpPr>
            <p:cNvPr name="Freeform 68" id="68"/>
            <p:cNvSpPr/>
            <p:nvPr/>
          </p:nvSpPr>
          <p:spPr>
            <a:xfrm flipH="false" flipV="false" rot="0">
              <a:off x="0" y="0"/>
              <a:ext cx="205716" cy="207472"/>
            </a:xfrm>
            <a:custGeom>
              <a:avLst/>
              <a:gdLst/>
              <a:ahLst/>
              <a:cxnLst/>
              <a:rect r="r" b="b" t="t" l="l"/>
              <a:pathLst>
                <a:path h="207472" w="205716">
                  <a:moveTo>
                    <a:pt x="0" y="0"/>
                  </a:moveTo>
                  <a:lnTo>
                    <a:pt x="205716" y="0"/>
                  </a:lnTo>
                  <a:lnTo>
                    <a:pt x="205716" y="207472"/>
                  </a:lnTo>
                  <a:lnTo>
                    <a:pt x="0" y="207472"/>
                  </a:lnTo>
                  <a:close/>
                </a:path>
              </a:pathLst>
            </a:custGeom>
            <a:solidFill>
              <a:srgbClr val="DAE3E7"/>
            </a:solidFill>
          </p:spPr>
        </p:sp>
        <p:sp>
          <p:nvSpPr>
            <p:cNvPr name="TextBox 69" id="69"/>
            <p:cNvSpPr txBox="true"/>
            <p:nvPr/>
          </p:nvSpPr>
          <p:spPr>
            <a:xfrm>
              <a:off x="0" y="-38100"/>
              <a:ext cx="205716" cy="245572"/>
            </a:xfrm>
            <a:prstGeom prst="rect">
              <a:avLst/>
            </a:prstGeom>
          </p:spPr>
          <p:txBody>
            <a:bodyPr anchor="ctr" rtlCol="false" tIns="50800" lIns="50800" bIns="50800" rIns="50800"/>
            <a:lstStyle/>
            <a:p>
              <a:pPr algn="ctr">
                <a:lnSpc>
                  <a:spcPts val="2100"/>
                </a:lnSpc>
              </a:pPr>
              <a:r>
                <a:rPr lang="en-US" sz="1500">
                  <a:solidFill>
                    <a:srgbClr val="000000"/>
                  </a:solidFill>
                  <a:latin typeface="Lato"/>
                  <a:ea typeface="Lato"/>
                  <a:cs typeface="Lato"/>
                  <a:sym typeface="Lato"/>
                </a:rPr>
                <a:t>7</a:t>
              </a:r>
            </a:p>
          </p:txBody>
        </p:sp>
      </p:grpSp>
      <p:sp>
        <p:nvSpPr>
          <p:cNvPr name="Freeform 70" id="70"/>
          <p:cNvSpPr/>
          <p:nvPr/>
        </p:nvSpPr>
        <p:spPr>
          <a:xfrm flipH="false" flipV="false" rot="0">
            <a:off x="0" y="2252181"/>
            <a:ext cx="9302151" cy="5228660"/>
          </a:xfrm>
          <a:custGeom>
            <a:avLst/>
            <a:gdLst/>
            <a:ahLst/>
            <a:cxnLst/>
            <a:rect r="r" b="b" t="t" l="l"/>
            <a:pathLst>
              <a:path h="5228660" w="9302151">
                <a:moveTo>
                  <a:pt x="0" y="0"/>
                </a:moveTo>
                <a:lnTo>
                  <a:pt x="9302151" y="0"/>
                </a:lnTo>
                <a:lnTo>
                  <a:pt x="9302151" y="5228661"/>
                </a:lnTo>
                <a:lnTo>
                  <a:pt x="0" y="5228661"/>
                </a:lnTo>
                <a:lnTo>
                  <a:pt x="0" y="0"/>
                </a:lnTo>
                <a:close/>
              </a:path>
            </a:pathLst>
          </a:custGeom>
          <a:blipFill>
            <a:blip r:embed="rId3">
              <a:alphaModFix amt="86000"/>
            </a:blip>
            <a:stretch>
              <a:fillRect l="0" t="0" r="0" b="0"/>
            </a:stretch>
          </a:blipFill>
        </p:spPr>
      </p:sp>
      <p:sp>
        <p:nvSpPr>
          <p:cNvPr name="Freeform 71" id="71"/>
          <p:cNvSpPr/>
          <p:nvPr/>
        </p:nvSpPr>
        <p:spPr>
          <a:xfrm flipH="false" flipV="false" rot="0">
            <a:off x="9302151" y="2252181"/>
            <a:ext cx="8985849" cy="5228660"/>
          </a:xfrm>
          <a:custGeom>
            <a:avLst/>
            <a:gdLst/>
            <a:ahLst/>
            <a:cxnLst/>
            <a:rect r="r" b="b" t="t" l="l"/>
            <a:pathLst>
              <a:path h="5228660" w="8985849">
                <a:moveTo>
                  <a:pt x="0" y="0"/>
                </a:moveTo>
                <a:lnTo>
                  <a:pt x="8985849" y="0"/>
                </a:lnTo>
                <a:lnTo>
                  <a:pt x="8985849" y="5228661"/>
                </a:lnTo>
                <a:lnTo>
                  <a:pt x="0" y="5228661"/>
                </a:lnTo>
                <a:lnTo>
                  <a:pt x="0" y="0"/>
                </a:lnTo>
                <a:close/>
              </a:path>
            </a:pathLst>
          </a:custGeom>
          <a:blipFill>
            <a:blip r:embed="rId4"/>
            <a:stretch>
              <a:fillRect l="0" t="-4788" r="-1149" b="-11100"/>
            </a:stretch>
          </a:blipFill>
        </p:spPr>
      </p:sp>
      <p:sp>
        <p:nvSpPr>
          <p:cNvPr name="Freeform 72" id="72"/>
          <p:cNvSpPr/>
          <p:nvPr/>
        </p:nvSpPr>
        <p:spPr>
          <a:xfrm flipH="false" flipV="false" rot="0">
            <a:off x="1430076" y="7603170"/>
            <a:ext cx="1872382" cy="1787273"/>
          </a:xfrm>
          <a:custGeom>
            <a:avLst/>
            <a:gdLst/>
            <a:ahLst/>
            <a:cxnLst/>
            <a:rect r="r" b="b" t="t" l="l"/>
            <a:pathLst>
              <a:path h="1787273" w="1872382">
                <a:moveTo>
                  <a:pt x="0" y="0"/>
                </a:moveTo>
                <a:lnTo>
                  <a:pt x="1872382" y="0"/>
                </a:lnTo>
                <a:lnTo>
                  <a:pt x="1872382" y="1787273"/>
                </a:lnTo>
                <a:lnTo>
                  <a:pt x="0" y="17872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3" id="73"/>
          <p:cNvSpPr txBox="true"/>
          <p:nvPr/>
        </p:nvSpPr>
        <p:spPr>
          <a:xfrm rot="0">
            <a:off x="2613973" y="643800"/>
            <a:ext cx="10167712" cy="520173"/>
          </a:xfrm>
          <a:prstGeom prst="rect">
            <a:avLst/>
          </a:prstGeom>
        </p:spPr>
        <p:txBody>
          <a:bodyPr anchor="t" rtlCol="false" tIns="0" lIns="0" bIns="0" rIns="0">
            <a:spAutoFit/>
          </a:bodyPr>
          <a:lstStyle/>
          <a:p>
            <a:pPr algn="ctr">
              <a:lnSpc>
                <a:spcPts val="3919"/>
              </a:lnSpc>
            </a:pPr>
            <a:r>
              <a:rPr lang="en-US" b="true" sz="2799" spc="-92">
                <a:solidFill>
                  <a:srgbClr val="436271"/>
                </a:solidFill>
                <a:latin typeface="Helvetica World Bold"/>
                <a:ea typeface="Helvetica World Bold"/>
                <a:cs typeface="Helvetica World Bold"/>
                <a:sym typeface="Helvetica World Bold"/>
              </a:rPr>
              <a:t>1) Proportion de personnes en état de sous-nutrition en 2017</a:t>
            </a:r>
          </a:p>
        </p:txBody>
      </p:sp>
      <p:sp>
        <p:nvSpPr>
          <p:cNvPr name="TextBox 74" id="74"/>
          <p:cNvSpPr txBox="true"/>
          <p:nvPr/>
        </p:nvSpPr>
        <p:spPr>
          <a:xfrm rot="0">
            <a:off x="4584163" y="7939352"/>
            <a:ext cx="9435976" cy="448245"/>
          </a:xfrm>
          <a:prstGeom prst="rect">
            <a:avLst/>
          </a:prstGeom>
        </p:spPr>
        <p:txBody>
          <a:bodyPr anchor="t" rtlCol="false" tIns="0" lIns="0" bIns="0" rIns="0">
            <a:spAutoFit/>
          </a:bodyPr>
          <a:lstStyle/>
          <a:p>
            <a:pPr algn="ctr">
              <a:lnSpc>
                <a:spcPts val="3639"/>
              </a:lnSpc>
              <a:spcBef>
                <a:spcPct val="0"/>
              </a:spcBef>
            </a:pPr>
            <a:r>
              <a:rPr lang="en-US" sz="2599">
                <a:solidFill>
                  <a:srgbClr val="436271"/>
                </a:solidFill>
                <a:latin typeface="Open Sans 1"/>
                <a:ea typeface="Open Sans 1"/>
                <a:cs typeface="Open Sans 1"/>
                <a:sym typeface="Open Sans 1"/>
              </a:rPr>
              <a:t>P</a:t>
            </a:r>
            <a:r>
              <a:rPr lang="en-US" sz="2599">
                <a:solidFill>
                  <a:srgbClr val="436271"/>
                </a:solidFill>
                <a:latin typeface="Open Sans 1"/>
                <a:ea typeface="Open Sans 1"/>
                <a:cs typeface="Open Sans 1"/>
                <a:sym typeface="Open Sans 1"/>
              </a:rPr>
              <a:t>ersonnes en état de sous-nutrition : </a:t>
            </a:r>
            <a:r>
              <a:rPr lang="en-US" b="true" sz="2599">
                <a:solidFill>
                  <a:srgbClr val="436271"/>
                </a:solidFill>
                <a:latin typeface="Open Sans 1 Bold"/>
                <a:ea typeface="Open Sans 1 Bold"/>
                <a:cs typeface="Open Sans 1 Bold"/>
                <a:sym typeface="Open Sans 1 Bold"/>
              </a:rPr>
              <a:t>535 700 000 personnes</a:t>
            </a:r>
          </a:p>
        </p:txBody>
      </p:sp>
      <p:sp>
        <p:nvSpPr>
          <p:cNvPr name="TextBox 75" id="75"/>
          <p:cNvSpPr txBox="true"/>
          <p:nvPr/>
        </p:nvSpPr>
        <p:spPr>
          <a:xfrm rot="0">
            <a:off x="4360413" y="8844797"/>
            <a:ext cx="9883475" cy="448245"/>
          </a:xfrm>
          <a:prstGeom prst="rect">
            <a:avLst/>
          </a:prstGeom>
        </p:spPr>
        <p:txBody>
          <a:bodyPr anchor="t" rtlCol="false" tIns="0" lIns="0" bIns="0" rIns="0">
            <a:spAutoFit/>
          </a:bodyPr>
          <a:lstStyle/>
          <a:p>
            <a:pPr algn="ctr">
              <a:lnSpc>
                <a:spcPts val="3639"/>
              </a:lnSpc>
              <a:spcBef>
                <a:spcPct val="0"/>
              </a:spcBef>
            </a:pPr>
            <a:r>
              <a:rPr lang="en-US" sz="2599">
                <a:solidFill>
                  <a:srgbClr val="436271"/>
                </a:solidFill>
                <a:latin typeface="Open Sans 1"/>
                <a:ea typeface="Open Sans 1"/>
                <a:cs typeface="Open Sans 1"/>
                <a:sym typeface="Open Sans 1"/>
              </a:rPr>
              <a:t>T</a:t>
            </a:r>
            <a:r>
              <a:rPr lang="en-US" sz="2599">
                <a:solidFill>
                  <a:srgbClr val="436271"/>
                </a:solidFill>
                <a:latin typeface="Open Sans 1"/>
                <a:ea typeface="Open Sans 1"/>
                <a:cs typeface="Open Sans 1"/>
                <a:sym typeface="Open Sans 1"/>
              </a:rPr>
              <a:t>aux de sous nutrition dans le monde en 2017 est de : </a:t>
            </a:r>
            <a:r>
              <a:rPr lang="en-US" b="true" sz="2599">
                <a:solidFill>
                  <a:srgbClr val="436271"/>
                </a:solidFill>
                <a:latin typeface="Open Sans 1 Bold"/>
                <a:ea typeface="Open Sans 1 Bold"/>
                <a:cs typeface="Open Sans 1 Bold"/>
                <a:sym typeface="Open Sans 1 Bold"/>
              </a:rPr>
              <a:t>7.10%</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40275" cy="1736521"/>
            <a:chOff x="0" y="0"/>
            <a:chExt cx="2320367" cy="2315362"/>
          </a:xfrm>
        </p:grpSpPr>
        <p:grpSp>
          <p:nvGrpSpPr>
            <p:cNvPr name="Group 3" id="3"/>
            <p:cNvGrpSpPr/>
            <p:nvPr/>
          </p:nvGrpSpPr>
          <p:grpSpPr>
            <a:xfrm rot="-5400000">
              <a:off x="43" y="710450"/>
              <a:ext cx="183882" cy="183969"/>
              <a:chOff x="0" y="0"/>
              <a:chExt cx="1811417" cy="1812273"/>
            </a:xfrm>
          </p:grpSpPr>
          <p:sp>
            <p:nvSpPr>
              <p:cNvPr name="Freeform 4" id="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 id="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6" id="6"/>
            <p:cNvGrpSpPr/>
            <p:nvPr/>
          </p:nvGrpSpPr>
          <p:grpSpPr>
            <a:xfrm rot="-5400000">
              <a:off x="708808" y="710450"/>
              <a:ext cx="183882" cy="183969"/>
              <a:chOff x="0" y="0"/>
              <a:chExt cx="1811417" cy="1812273"/>
            </a:xfrm>
          </p:grpSpPr>
          <p:sp>
            <p:nvSpPr>
              <p:cNvPr name="Freeform 7" id="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8" id="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9" id="9"/>
            <p:cNvGrpSpPr/>
            <p:nvPr/>
          </p:nvGrpSpPr>
          <p:grpSpPr>
            <a:xfrm rot="-5400000">
              <a:off x="1419354" y="710501"/>
              <a:ext cx="183882" cy="183969"/>
              <a:chOff x="0" y="0"/>
              <a:chExt cx="1811417" cy="1812273"/>
            </a:xfrm>
          </p:grpSpPr>
          <p:sp>
            <p:nvSpPr>
              <p:cNvPr name="Freeform 10" id="1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1" id="1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2" id="12"/>
            <p:cNvGrpSpPr/>
            <p:nvPr/>
          </p:nvGrpSpPr>
          <p:grpSpPr>
            <a:xfrm rot="-5400000">
              <a:off x="43" y="1420943"/>
              <a:ext cx="183882" cy="183969"/>
              <a:chOff x="0" y="0"/>
              <a:chExt cx="1811417" cy="1812273"/>
            </a:xfrm>
          </p:grpSpPr>
          <p:sp>
            <p:nvSpPr>
              <p:cNvPr name="Freeform 13" id="1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4" id="1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5" id="15"/>
            <p:cNvGrpSpPr/>
            <p:nvPr/>
          </p:nvGrpSpPr>
          <p:grpSpPr>
            <a:xfrm rot="-5400000">
              <a:off x="708808" y="1420943"/>
              <a:ext cx="183882" cy="183969"/>
              <a:chOff x="0" y="0"/>
              <a:chExt cx="1811417" cy="1812273"/>
            </a:xfrm>
          </p:grpSpPr>
          <p:sp>
            <p:nvSpPr>
              <p:cNvPr name="Freeform 16" id="1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7" id="1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8" id="18"/>
            <p:cNvGrpSpPr/>
            <p:nvPr/>
          </p:nvGrpSpPr>
          <p:grpSpPr>
            <a:xfrm rot="-5400000">
              <a:off x="43" y="2131436"/>
              <a:ext cx="183882" cy="183969"/>
              <a:chOff x="0" y="0"/>
              <a:chExt cx="1811417" cy="1812273"/>
            </a:xfrm>
          </p:grpSpPr>
          <p:sp>
            <p:nvSpPr>
              <p:cNvPr name="Freeform 19" id="1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0" id="2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1" id="21"/>
            <p:cNvGrpSpPr/>
            <p:nvPr/>
          </p:nvGrpSpPr>
          <p:grpSpPr>
            <a:xfrm rot="-5400000">
              <a:off x="43" y="-43"/>
              <a:ext cx="183882" cy="183969"/>
              <a:chOff x="0" y="0"/>
              <a:chExt cx="1811417" cy="1812273"/>
            </a:xfrm>
          </p:grpSpPr>
          <p:sp>
            <p:nvSpPr>
              <p:cNvPr name="Freeform 22" id="2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3" id="2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4" id="24"/>
            <p:cNvGrpSpPr/>
            <p:nvPr/>
          </p:nvGrpSpPr>
          <p:grpSpPr>
            <a:xfrm rot="-5400000">
              <a:off x="708808" y="-43"/>
              <a:ext cx="183882" cy="183969"/>
              <a:chOff x="0" y="0"/>
              <a:chExt cx="1811417" cy="1812273"/>
            </a:xfrm>
          </p:grpSpPr>
          <p:sp>
            <p:nvSpPr>
              <p:cNvPr name="Freeform 25" id="2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6" id="2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7" id="27"/>
            <p:cNvGrpSpPr/>
            <p:nvPr/>
          </p:nvGrpSpPr>
          <p:grpSpPr>
            <a:xfrm rot="-5400000">
              <a:off x="1419354" y="8"/>
              <a:ext cx="183882" cy="183969"/>
              <a:chOff x="0" y="0"/>
              <a:chExt cx="1811417" cy="1812273"/>
            </a:xfrm>
          </p:grpSpPr>
          <p:sp>
            <p:nvSpPr>
              <p:cNvPr name="Freeform 28" id="2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9" id="2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0" id="30"/>
            <p:cNvGrpSpPr/>
            <p:nvPr/>
          </p:nvGrpSpPr>
          <p:grpSpPr>
            <a:xfrm rot="-5400000">
              <a:off x="2136441" y="8"/>
              <a:ext cx="183882" cy="183969"/>
              <a:chOff x="0" y="0"/>
              <a:chExt cx="1811417" cy="1812273"/>
            </a:xfrm>
          </p:grpSpPr>
          <p:sp>
            <p:nvSpPr>
              <p:cNvPr name="Freeform 31" id="3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2" id="3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grpSp>
        <p:nvGrpSpPr>
          <p:cNvPr name="Group 33" id="33"/>
          <p:cNvGrpSpPr/>
          <p:nvPr/>
        </p:nvGrpSpPr>
        <p:grpSpPr>
          <a:xfrm rot="0">
            <a:off x="16561004" y="0"/>
            <a:ext cx="1736521" cy="1740275"/>
            <a:chOff x="0" y="0"/>
            <a:chExt cx="2315362" cy="2320367"/>
          </a:xfrm>
        </p:grpSpPr>
        <p:grpSp>
          <p:nvGrpSpPr>
            <p:cNvPr name="Group 34" id="34"/>
            <p:cNvGrpSpPr/>
            <p:nvPr/>
          </p:nvGrpSpPr>
          <p:grpSpPr>
            <a:xfrm rot="0">
              <a:off x="1420986" y="0"/>
              <a:ext cx="183882" cy="183969"/>
              <a:chOff x="0" y="0"/>
              <a:chExt cx="1811417" cy="1812273"/>
            </a:xfrm>
          </p:grpSpPr>
          <p:sp>
            <p:nvSpPr>
              <p:cNvPr name="Freeform 35" id="3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6" id="3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7" id="37"/>
            <p:cNvGrpSpPr/>
            <p:nvPr/>
          </p:nvGrpSpPr>
          <p:grpSpPr>
            <a:xfrm rot="0">
              <a:off x="1420986" y="708765"/>
              <a:ext cx="183882" cy="183969"/>
              <a:chOff x="0" y="0"/>
              <a:chExt cx="1811417" cy="1812273"/>
            </a:xfrm>
          </p:grpSpPr>
          <p:sp>
            <p:nvSpPr>
              <p:cNvPr name="Freeform 38" id="3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9" id="3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0" id="40"/>
            <p:cNvGrpSpPr/>
            <p:nvPr/>
          </p:nvGrpSpPr>
          <p:grpSpPr>
            <a:xfrm rot="0">
              <a:off x="1420935" y="1419311"/>
              <a:ext cx="183882" cy="183969"/>
              <a:chOff x="0" y="0"/>
              <a:chExt cx="1811417" cy="1812273"/>
            </a:xfrm>
          </p:grpSpPr>
          <p:sp>
            <p:nvSpPr>
              <p:cNvPr name="Freeform 41" id="4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2" id="4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3" id="43"/>
            <p:cNvGrpSpPr/>
            <p:nvPr/>
          </p:nvGrpSpPr>
          <p:grpSpPr>
            <a:xfrm rot="0">
              <a:off x="710493" y="0"/>
              <a:ext cx="183882" cy="183969"/>
              <a:chOff x="0" y="0"/>
              <a:chExt cx="1811417" cy="1812273"/>
            </a:xfrm>
          </p:grpSpPr>
          <p:sp>
            <p:nvSpPr>
              <p:cNvPr name="Freeform 44" id="4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5" id="4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6" id="46"/>
            <p:cNvGrpSpPr/>
            <p:nvPr/>
          </p:nvGrpSpPr>
          <p:grpSpPr>
            <a:xfrm rot="0">
              <a:off x="710493" y="708765"/>
              <a:ext cx="183882" cy="183969"/>
              <a:chOff x="0" y="0"/>
              <a:chExt cx="1811417" cy="1812273"/>
            </a:xfrm>
          </p:grpSpPr>
          <p:sp>
            <p:nvSpPr>
              <p:cNvPr name="Freeform 47" id="4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8" id="4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9" id="49"/>
            <p:cNvGrpSpPr/>
            <p:nvPr/>
          </p:nvGrpSpPr>
          <p:grpSpPr>
            <a:xfrm rot="0">
              <a:off x="0" y="0"/>
              <a:ext cx="183882" cy="183969"/>
              <a:chOff x="0" y="0"/>
              <a:chExt cx="1811417" cy="1812273"/>
            </a:xfrm>
          </p:grpSpPr>
          <p:sp>
            <p:nvSpPr>
              <p:cNvPr name="Freeform 50" id="5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1" id="5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2" id="52"/>
            <p:cNvGrpSpPr/>
            <p:nvPr/>
          </p:nvGrpSpPr>
          <p:grpSpPr>
            <a:xfrm rot="0">
              <a:off x="2131479" y="0"/>
              <a:ext cx="183882" cy="183969"/>
              <a:chOff x="0" y="0"/>
              <a:chExt cx="1811417" cy="1812273"/>
            </a:xfrm>
          </p:grpSpPr>
          <p:sp>
            <p:nvSpPr>
              <p:cNvPr name="Freeform 53" id="5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4" id="5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5" id="55"/>
            <p:cNvGrpSpPr/>
            <p:nvPr/>
          </p:nvGrpSpPr>
          <p:grpSpPr>
            <a:xfrm rot="0">
              <a:off x="2131479" y="708765"/>
              <a:ext cx="183882" cy="183969"/>
              <a:chOff x="0" y="0"/>
              <a:chExt cx="1811417" cy="1812273"/>
            </a:xfrm>
          </p:grpSpPr>
          <p:sp>
            <p:nvSpPr>
              <p:cNvPr name="Freeform 56" id="5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7" id="5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8" id="58"/>
            <p:cNvGrpSpPr/>
            <p:nvPr/>
          </p:nvGrpSpPr>
          <p:grpSpPr>
            <a:xfrm rot="0">
              <a:off x="2131428" y="1419311"/>
              <a:ext cx="183882" cy="183969"/>
              <a:chOff x="0" y="0"/>
              <a:chExt cx="1811417" cy="1812273"/>
            </a:xfrm>
          </p:grpSpPr>
          <p:sp>
            <p:nvSpPr>
              <p:cNvPr name="Freeform 59" id="5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0" id="6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61" id="61"/>
            <p:cNvGrpSpPr/>
            <p:nvPr/>
          </p:nvGrpSpPr>
          <p:grpSpPr>
            <a:xfrm rot="0">
              <a:off x="2131428" y="2136398"/>
              <a:ext cx="183882" cy="183969"/>
              <a:chOff x="0" y="0"/>
              <a:chExt cx="1811417" cy="1812273"/>
            </a:xfrm>
          </p:grpSpPr>
          <p:sp>
            <p:nvSpPr>
              <p:cNvPr name="Freeform 62" id="6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3" id="6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grpSp>
        <p:nvGrpSpPr>
          <p:cNvPr name="Group 64" id="64"/>
          <p:cNvGrpSpPr/>
          <p:nvPr/>
        </p:nvGrpSpPr>
        <p:grpSpPr>
          <a:xfrm rot="0">
            <a:off x="17349683" y="9772650"/>
            <a:ext cx="423967" cy="427585"/>
            <a:chOff x="0" y="0"/>
            <a:chExt cx="205716" cy="207472"/>
          </a:xfrm>
        </p:grpSpPr>
        <p:sp>
          <p:nvSpPr>
            <p:cNvPr name="Freeform 65" id="65"/>
            <p:cNvSpPr/>
            <p:nvPr/>
          </p:nvSpPr>
          <p:spPr>
            <a:xfrm flipH="false" flipV="false" rot="0">
              <a:off x="0" y="0"/>
              <a:ext cx="205716" cy="207472"/>
            </a:xfrm>
            <a:custGeom>
              <a:avLst/>
              <a:gdLst/>
              <a:ahLst/>
              <a:cxnLst/>
              <a:rect r="r" b="b" t="t" l="l"/>
              <a:pathLst>
                <a:path h="207472" w="205716">
                  <a:moveTo>
                    <a:pt x="0" y="0"/>
                  </a:moveTo>
                  <a:lnTo>
                    <a:pt x="205716" y="0"/>
                  </a:lnTo>
                  <a:lnTo>
                    <a:pt x="205716" y="207472"/>
                  </a:lnTo>
                  <a:lnTo>
                    <a:pt x="0" y="207472"/>
                  </a:lnTo>
                  <a:close/>
                </a:path>
              </a:pathLst>
            </a:custGeom>
            <a:solidFill>
              <a:srgbClr val="DAE3E7"/>
            </a:solidFill>
          </p:spPr>
        </p:sp>
        <p:sp>
          <p:nvSpPr>
            <p:cNvPr name="TextBox 66" id="66"/>
            <p:cNvSpPr txBox="true"/>
            <p:nvPr/>
          </p:nvSpPr>
          <p:spPr>
            <a:xfrm>
              <a:off x="0" y="-38100"/>
              <a:ext cx="205716" cy="245572"/>
            </a:xfrm>
            <a:prstGeom prst="rect">
              <a:avLst/>
            </a:prstGeom>
          </p:spPr>
          <p:txBody>
            <a:bodyPr anchor="ctr" rtlCol="false" tIns="50800" lIns="50800" bIns="50800" rIns="50800"/>
            <a:lstStyle/>
            <a:p>
              <a:pPr algn="ctr">
                <a:lnSpc>
                  <a:spcPts val="2100"/>
                </a:lnSpc>
              </a:pPr>
              <a:r>
                <a:rPr lang="en-US" sz="1500">
                  <a:solidFill>
                    <a:srgbClr val="000000"/>
                  </a:solidFill>
                  <a:latin typeface="Lato"/>
                  <a:ea typeface="Lato"/>
                  <a:cs typeface="Lato"/>
                  <a:sym typeface="Lato"/>
                </a:rPr>
                <a:t>8</a:t>
              </a:r>
            </a:p>
          </p:txBody>
        </p:sp>
      </p:grpSp>
      <p:grpSp>
        <p:nvGrpSpPr>
          <p:cNvPr name="Group 67" id="67"/>
          <p:cNvGrpSpPr/>
          <p:nvPr/>
        </p:nvGrpSpPr>
        <p:grpSpPr>
          <a:xfrm rot="5400000">
            <a:off x="5559854" y="-3130362"/>
            <a:ext cx="7168292" cy="18288000"/>
            <a:chOff x="0" y="0"/>
            <a:chExt cx="1887945" cy="4816593"/>
          </a:xfrm>
        </p:grpSpPr>
        <p:sp>
          <p:nvSpPr>
            <p:cNvPr name="Freeform 68" id="68"/>
            <p:cNvSpPr/>
            <p:nvPr/>
          </p:nvSpPr>
          <p:spPr>
            <a:xfrm flipH="false" flipV="false" rot="0">
              <a:off x="0" y="0"/>
              <a:ext cx="1887945" cy="4816592"/>
            </a:xfrm>
            <a:custGeom>
              <a:avLst/>
              <a:gdLst/>
              <a:ahLst/>
              <a:cxnLst/>
              <a:rect r="r" b="b" t="t" l="l"/>
              <a:pathLst>
                <a:path h="4816592" w="1887945">
                  <a:moveTo>
                    <a:pt x="0" y="0"/>
                  </a:moveTo>
                  <a:lnTo>
                    <a:pt x="1887945" y="0"/>
                  </a:lnTo>
                  <a:lnTo>
                    <a:pt x="1887945" y="4816592"/>
                  </a:lnTo>
                  <a:lnTo>
                    <a:pt x="0" y="4816592"/>
                  </a:lnTo>
                  <a:close/>
                </a:path>
              </a:pathLst>
            </a:custGeom>
            <a:solidFill>
              <a:srgbClr val="DAE3E7"/>
            </a:solidFill>
          </p:spPr>
        </p:sp>
        <p:sp>
          <p:nvSpPr>
            <p:cNvPr name="TextBox 69" id="69"/>
            <p:cNvSpPr txBox="true"/>
            <p:nvPr/>
          </p:nvSpPr>
          <p:spPr>
            <a:xfrm>
              <a:off x="0" y="-38100"/>
              <a:ext cx="1887945" cy="4854693"/>
            </a:xfrm>
            <a:prstGeom prst="rect">
              <a:avLst/>
            </a:prstGeom>
          </p:spPr>
          <p:txBody>
            <a:bodyPr anchor="ctr" rtlCol="false" tIns="50800" lIns="50800" bIns="50800" rIns="50800"/>
            <a:lstStyle/>
            <a:p>
              <a:pPr algn="ctr">
                <a:lnSpc>
                  <a:spcPts val="2659"/>
                </a:lnSpc>
                <a:spcBef>
                  <a:spcPct val="0"/>
                </a:spcBef>
              </a:pPr>
            </a:p>
          </p:txBody>
        </p:sp>
      </p:grpSp>
      <p:sp>
        <p:nvSpPr>
          <p:cNvPr name="Freeform 70" id="70"/>
          <p:cNvSpPr/>
          <p:nvPr/>
        </p:nvSpPr>
        <p:spPr>
          <a:xfrm flipH="false" flipV="false" rot="0">
            <a:off x="1239823" y="4197068"/>
            <a:ext cx="3062599" cy="3062599"/>
          </a:xfrm>
          <a:custGeom>
            <a:avLst/>
            <a:gdLst/>
            <a:ahLst/>
            <a:cxnLst/>
            <a:rect r="r" b="b" t="t" l="l"/>
            <a:pathLst>
              <a:path h="3062599" w="3062599">
                <a:moveTo>
                  <a:pt x="0" y="0"/>
                </a:moveTo>
                <a:lnTo>
                  <a:pt x="3062599" y="0"/>
                </a:lnTo>
                <a:lnTo>
                  <a:pt x="3062599" y="3062598"/>
                </a:lnTo>
                <a:lnTo>
                  <a:pt x="0" y="30625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1" id="71"/>
          <p:cNvSpPr/>
          <p:nvPr/>
        </p:nvSpPr>
        <p:spPr>
          <a:xfrm flipH="false" flipV="false" rot="0">
            <a:off x="3365971" y="4740869"/>
            <a:ext cx="2174100" cy="777241"/>
          </a:xfrm>
          <a:custGeom>
            <a:avLst/>
            <a:gdLst/>
            <a:ahLst/>
            <a:cxnLst/>
            <a:rect r="r" b="b" t="t" l="l"/>
            <a:pathLst>
              <a:path h="777241" w="2174100">
                <a:moveTo>
                  <a:pt x="0" y="0"/>
                </a:moveTo>
                <a:lnTo>
                  <a:pt x="2174101" y="0"/>
                </a:lnTo>
                <a:lnTo>
                  <a:pt x="2174101" y="777241"/>
                </a:lnTo>
                <a:lnTo>
                  <a:pt x="0" y="7772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2" id="72"/>
          <p:cNvSpPr/>
          <p:nvPr/>
        </p:nvSpPr>
        <p:spPr>
          <a:xfrm flipH="false" flipV="false" rot="0">
            <a:off x="15310353" y="6911053"/>
            <a:ext cx="738976" cy="697226"/>
          </a:xfrm>
          <a:custGeom>
            <a:avLst/>
            <a:gdLst/>
            <a:ahLst/>
            <a:cxnLst/>
            <a:rect r="r" b="b" t="t" l="l"/>
            <a:pathLst>
              <a:path h="697226" w="738976">
                <a:moveTo>
                  <a:pt x="0" y="0"/>
                </a:moveTo>
                <a:lnTo>
                  <a:pt x="738976" y="0"/>
                </a:lnTo>
                <a:lnTo>
                  <a:pt x="738976" y="697226"/>
                </a:lnTo>
                <a:lnTo>
                  <a:pt x="0" y="6972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3" id="73"/>
          <p:cNvSpPr txBox="true"/>
          <p:nvPr/>
        </p:nvSpPr>
        <p:spPr>
          <a:xfrm rot="0">
            <a:off x="2186780" y="5306102"/>
            <a:ext cx="14374224" cy="422265"/>
          </a:xfrm>
          <a:prstGeom prst="rect">
            <a:avLst/>
          </a:prstGeom>
        </p:spPr>
        <p:txBody>
          <a:bodyPr anchor="t" rtlCol="false" tIns="0" lIns="0" bIns="0" rIns="0">
            <a:spAutoFit/>
          </a:bodyPr>
          <a:lstStyle/>
          <a:p>
            <a:pPr algn="ctr">
              <a:lnSpc>
                <a:spcPts val="3499"/>
              </a:lnSpc>
              <a:spcBef>
                <a:spcPct val="0"/>
              </a:spcBef>
            </a:pPr>
            <a:r>
              <a:rPr lang="en-US" sz="2499">
                <a:solidFill>
                  <a:srgbClr val="436271"/>
                </a:solidFill>
                <a:latin typeface="Open Sans 1"/>
                <a:ea typeface="Open Sans 1"/>
                <a:cs typeface="Open Sans 1"/>
                <a:sym typeface="Open Sans 1"/>
              </a:rPr>
              <a:t>Population mondiale en 2017: </a:t>
            </a:r>
            <a:r>
              <a:rPr lang="en-US" b="true" sz="2499">
                <a:solidFill>
                  <a:srgbClr val="436271"/>
                </a:solidFill>
                <a:latin typeface="Open Sans 1 Bold"/>
                <a:ea typeface="Open Sans 1 Bold"/>
                <a:cs typeface="Open Sans 1 Bold"/>
                <a:sym typeface="Open Sans 1 Bold"/>
              </a:rPr>
              <a:t>7 291 900 830</a:t>
            </a:r>
          </a:p>
        </p:txBody>
      </p:sp>
      <p:sp>
        <p:nvSpPr>
          <p:cNvPr name="TextBox 74" id="74"/>
          <p:cNvSpPr txBox="true"/>
          <p:nvPr/>
        </p:nvSpPr>
        <p:spPr>
          <a:xfrm rot="0">
            <a:off x="2613973" y="643800"/>
            <a:ext cx="11461258" cy="520173"/>
          </a:xfrm>
          <a:prstGeom prst="rect">
            <a:avLst/>
          </a:prstGeom>
        </p:spPr>
        <p:txBody>
          <a:bodyPr anchor="t" rtlCol="false" tIns="0" lIns="0" bIns="0" rIns="0">
            <a:spAutoFit/>
          </a:bodyPr>
          <a:lstStyle/>
          <a:p>
            <a:pPr algn="ctr">
              <a:lnSpc>
                <a:spcPts val="3919"/>
              </a:lnSpc>
            </a:pPr>
            <a:r>
              <a:rPr lang="en-US" b="true" sz="2799" spc="-92">
                <a:solidFill>
                  <a:srgbClr val="436271"/>
                </a:solidFill>
                <a:latin typeface="Helvetica World Bold"/>
                <a:ea typeface="Helvetica World Bold"/>
                <a:cs typeface="Helvetica World Bold"/>
                <a:sym typeface="Helvetica World Bold"/>
              </a:rPr>
              <a:t>2) Nombre théorique de personnes qui pourraient être nourries en 2017</a:t>
            </a:r>
          </a:p>
        </p:txBody>
      </p:sp>
      <p:sp>
        <p:nvSpPr>
          <p:cNvPr name="TextBox 75" id="75"/>
          <p:cNvSpPr txBox="true"/>
          <p:nvPr/>
        </p:nvSpPr>
        <p:spPr>
          <a:xfrm rot="0">
            <a:off x="3801985" y="7169499"/>
            <a:ext cx="11143814" cy="422266"/>
          </a:xfrm>
          <a:prstGeom prst="rect">
            <a:avLst/>
          </a:prstGeom>
        </p:spPr>
        <p:txBody>
          <a:bodyPr anchor="t" rtlCol="false" tIns="0" lIns="0" bIns="0" rIns="0">
            <a:spAutoFit/>
          </a:bodyPr>
          <a:lstStyle/>
          <a:p>
            <a:pPr algn="ctr">
              <a:lnSpc>
                <a:spcPts val="3499"/>
              </a:lnSpc>
              <a:spcBef>
                <a:spcPct val="0"/>
              </a:spcBef>
            </a:pPr>
            <a:r>
              <a:rPr lang="en-US" sz="2499">
                <a:solidFill>
                  <a:srgbClr val="436271"/>
                </a:solidFill>
                <a:latin typeface="Open Sans 1"/>
                <a:ea typeface="Open Sans 1"/>
                <a:cs typeface="Open Sans 1"/>
                <a:sym typeface="Open Sans 1"/>
              </a:rPr>
              <a:t>Pourcentage de la</a:t>
            </a:r>
            <a:r>
              <a:rPr lang="en-US" b="true" sz="2499">
                <a:solidFill>
                  <a:srgbClr val="436271"/>
                </a:solidFill>
                <a:latin typeface="Open Sans 1 Bold"/>
                <a:ea typeface="Open Sans 1 Bold"/>
                <a:cs typeface="Open Sans 1 Bold"/>
                <a:sym typeface="Open Sans 1 Bold"/>
              </a:rPr>
              <a:t> population mondiale qui pourrait être nourrie : 115%</a:t>
            </a:r>
          </a:p>
        </p:txBody>
      </p:sp>
      <p:sp>
        <p:nvSpPr>
          <p:cNvPr name="Freeform 76" id="76"/>
          <p:cNvSpPr/>
          <p:nvPr/>
        </p:nvSpPr>
        <p:spPr>
          <a:xfrm flipH="false" flipV="false" rot="0">
            <a:off x="0" y="1855610"/>
            <a:ext cx="18316575" cy="7742173"/>
          </a:xfrm>
          <a:custGeom>
            <a:avLst/>
            <a:gdLst/>
            <a:ahLst/>
            <a:cxnLst/>
            <a:rect r="r" b="b" t="t" l="l"/>
            <a:pathLst>
              <a:path h="7742173" w="18316575">
                <a:moveTo>
                  <a:pt x="0" y="0"/>
                </a:moveTo>
                <a:lnTo>
                  <a:pt x="18316575" y="0"/>
                </a:lnTo>
                <a:lnTo>
                  <a:pt x="18316575" y="7742173"/>
                </a:lnTo>
                <a:lnTo>
                  <a:pt x="0" y="7742173"/>
                </a:lnTo>
                <a:lnTo>
                  <a:pt x="0" y="0"/>
                </a:lnTo>
                <a:close/>
              </a:path>
            </a:pathLst>
          </a:custGeom>
          <a:blipFill>
            <a:blip r:embed="rId9">
              <a:alphaModFix amt="19999"/>
            </a:blip>
            <a:stretch>
              <a:fillRect l="-5903" t="-23967" r="-5903" b="-24822"/>
            </a:stretch>
          </a:blipFill>
        </p:spPr>
      </p:sp>
      <p:sp>
        <p:nvSpPr>
          <p:cNvPr name="TextBox 77" id="77"/>
          <p:cNvSpPr txBox="true"/>
          <p:nvPr/>
        </p:nvSpPr>
        <p:spPr>
          <a:xfrm rot="0">
            <a:off x="1690057" y="2970494"/>
            <a:ext cx="14798826" cy="422265"/>
          </a:xfrm>
          <a:prstGeom prst="rect">
            <a:avLst/>
          </a:prstGeom>
        </p:spPr>
        <p:txBody>
          <a:bodyPr anchor="t" rtlCol="false" tIns="0" lIns="0" bIns="0" rIns="0">
            <a:spAutoFit/>
          </a:bodyPr>
          <a:lstStyle/>
          <a:p>
            <a:pPr algn="ctr">
              <a:lnSpc>
                <a:spcPts val="3499"/>
              </a:lnSpc>
              <a:spcBef>
                <a:spcPct val="0"/>
              </a:spcBef>
            </a:pPr>
            <a:r>
              <a:rPr lang="en-US" sz="2499">
                <a:solidFill>
                  <a:srgbClr val="436271"/>
                </a:solidFill>
                <a:latin typeface="Open Sans 1"/>
                <a:ea typeface="Open Sans 1"/>
                <a:cs typeface="Open Sans 1"/>
                <a:sym typeface="Open Sans 1"/>
              </a:rPr>
              <a:t>Le nombre théorique de </a:t>
            </a:r>
            <a:r>
              <a:rPr lang="en-US" b="true" sz="2499">
                <a:solidFill>
                  <a:srgbClr val="436271"/>
                </a:solidFill>
                <a:latin typeface="Open Sans 1 Bold"/>
                <a:ea typeface="Open Sans 1 Bold"/>
                <a:cs typeface="Open Sans 1 Bold"/>
                <a:sym typeface="Open Sans 1 Bold"/>
              </a:rPr>
              <a:t>personnes qui pourraient être nourries est de 8 367 593 851 personnes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427" y="0"/>
            <a:ext cx="1740275" cy="1736521"/>
            <a:chOff x="0" y="0"/>
            <a:chExt cx="2320367" cy="2315362"/>
          </a:xfrm>
        </p:grpSpPr>
        <p:grpSp>
          <p:nvGrpSpPr>
            <p:cNvPr name="Group 3" id="3"/>
            <p:cNvGrpSpPr/>
            <p:nvPr/>
          </p:nvGrpSpPr>
          <p:grpSpPr>
            <a:xfrm rot="-5400000">
              <a:off x="43" y="710450"/>
              <a:ext cx="183882" cy="183969"/>
              <a:chOff x="0" y="0"/>
              <a:chExt cx="1811417" cy="1812273"/>
            </a:xfrm>
          </p:grpSpPr>
          <p:sp>
            <p:nvSpPr>
              <p:cNvPr name="Freeform 4" id="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 id="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6" id="6"/>
            <p:cNvGrpSpPr/>
            <p:nvPr/>
          </p:nvGrpSpPr>
          <p:grpSpPr>
            <a:xfrm rot="-5400000">
              <a:off x="708808" y="710450"/>
              <a:ext cx="183882" cy="183969"/>
              <a:chOff x="0" y="0"/>
              <a:chExt cx="1811417" cy="1812273"/>
            </a:xfrm>
          </p:grpSpPr>
          <p:sp>
            <p:nvSpPr>
              <p:cNvPr name="Freeform 7" id="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8" id="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9" id="9"/>
            <p:cNvGrpSpPr/>
            <p:nvPr/>
          </p:nvGrpSpPr>
          <p:grpSpPr>
            <a:xfrm rot="-5400000">
              <a:off x="1419354" y="710501"/>
              <a:ext cx="183882" cy="183969"/>
              <a:chOff x="0" y="0"/>
              <a:chExt cx="1811417" cy="1812273"/>
            </a:xfrm>
          </p:grpSpPr>
          <p:sp>
            <p:nvSpPr>
              <p:cNvPr name="Freeform 10" id="1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1" id="1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2" id="12"/>
            <p:cNvGrpSpPr/>
            <p:nvPr/>
          </p:nvGrpSpPr>
          <p:grpSpPr>
            <a:xfrm rot="-5400000">
              <a:off x="43" y="1420943"/>
              <a:ext cx="183882" cy="183969"/>
              <a:chOff x="0" y="0"/>
              <a:chExt cx="1811417" cy="1812273"/>
            </a:xfrm>
          </p:grpSpPr>
          <p:sp>
            <p:nvSpPr>
              <p:cNvPr name="Freeform 13" id="1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4" id="1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5" id="15"/>
            <p:cNvGrpSpPr/>
            <p:nvPr/>
          </p:nvGrpSpPr>
          <p:grpSpPr>
            <a:xfrm rot="-5400000">
              <a:off x="708808" y="1420943"/>
              <a:ext cx="183882" cy="183969"/>
              <a:chOff x="0" y="0"/>
              <a:chExt cx="1811417" cy="1812273"/>
            </a:xfrm>
          </p:grpSpPr>
          <p:sp>
            <p:nvSpPr>
              <p:cNvPr name="Freeform 16" id="1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17" id="1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18" id="18"/>
            <p:cNvGrpSpPr/>
            <p:nvPr/>
          </p:nvGrpSpPr>
          <p:grpSpPr>
            <a:xfrm rot="-5400000">
              <a:off x="43" y="2131436"/>
              <a:ext cx="183882" cy="183969"/>
              <a:chOff x="0" y="0"/>
              <a:chExt cx="1811417" cy="1812273"/>
            </a:xfrm>
          </p:grpSpPr>
          <p:sp>
            <p:nvSpPr>
              <p:cNvPr name="Freeform 19" id="1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0" id="2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1" id="21"/>
            <p:cNvGrpSpPr/>
            <p:nvPr/>
          </p:nvGrpSpPr>
          <p:grpSpPr>
            <a:xfrm rot="-5400000">
              <a:off x="43" y="-43"/>
              <a:ext cx="183882" cy="183969"/>
              <a:chOff x="0" y="0"/>
              <a:chExt cx="1811417" cy="1812273"/>
            </a:xfrm>
          </p:grpSpPr>
          <p:sp>
            <p:nvSpPr>
              <p:cNvPr name="Freeform 22" id="2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3" id="2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4" id="24"/>
            <p:cNvGrpSpPr/>
            <p:nvPr/>
          </p:nvGrpSpPr>
          <p:grpSpPr>
            <a:xfrm rot="-5400000">
              <a:off x="708808" y="-43"/>
              <a:ext cx="183882" cy="183969"/>
              <a:chOff x="0" y="0"/>
              <a:chExt cx="1811417" cy="1812273"/>
            </a:xfrm>
          </p:grpSpPr>
          <p:sp>
            <p:nvSpPr>
              <p:cNvPr name="Freeform 25" id="2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6" id="2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27" id="27"/>
            <p:cNvGrpSpPr/>
            <p:nvPr/>
          </p:nvGrpSpPr>
          <p:grpSpPr>
            <a:xfrm rot="-5400000">
              <a:off x="1419354" y="8"/>
              <a:ext cx="183882" cy="183969"/>
              <a:chOff x="0" y="0"/>
              <a:chExt cx="1811417" cy="1812273"/>
            </a:xfrm>
          </p:grpSpPr>
          <p:sp>
            <p:nvSpPr>
              <p:cNvPr name="Freeform 28" id="2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29" id="2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0" id="30"/>
            <p:cNvGrpSpPr/>
            <p:nvPr/>
          </p:nvGrpSpPr>
          <p:grpSpPr>
            <a:xfrm rot="-5400000">
              <a:off x="2136441" y="8"/>
              <a:ext cx="183882" cy="183969"/>
              <a:chOff x="0" y="0"/>
              <a:chExt cx="1811417" cy="1812273"/>
            </a:xfrm>
          </p:grpSpPr>
          <p:sp>
            <p:nvSpPr>
              <p:cNvPr name="Freeform 31" id="3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2" id="3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grpSp>
        <p:nvGrpSpPr>
          <p:cNvPr name="Group 33" id="33"/>
          <p:cNvGrpSpPr/>
          <p:nvPr/>
        </p:nvGrpSpPr>
        <p:grpSpPr>
          <a:xfrm rot="0">
            <a:off x="16580054" y="0"/>
            <a:ext cx="1736521" cy="1740275"/>
            <a:chOff x="0" y="0"/>
            <a:chExt cx="2315362" cy="2320367"/>
          </a:xfrm>
        </p:grpSpPr>
        <p:grpSp>
          <p:nvGrpSpPr>
            <p:cNvPr name="Group 34" id="34"/>
            <p:cNvGrpSpPr/>
            <p:nvPr/>
          </p:nvGrpSpPr>
          <p:grpSpPr>
            <a:xfrm rot="0">
              <a:off x="1420986" y="0"/>
              <a:ext cx="183882" cy="183969"/>
              <a:chOff x="0" y="0"/>
              <a:chExt cx="1811417" cy="1812273"/>
            </a:xfrm>
          </p:grpSpPr>
          <p:sp>
            <p:nvSpPr>
              <p:cNvPr name="Freeform 35" id="35"/>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6" id="36"/>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37" id="37"/>
            <p:cNvGrpSpPr/>
            <p:nvPr/>
          </p:nvGrpSpPr>
          <p:grpSpPr>
            <a:xfrm rot="0">
              <a:off x="1420986" y="708765"/>
              <a:ext cx="183882" cy="183969"/>
              <a:chOff x="0" y="0"/>
              <a:chExt cx="1811417" cy="1812273"/>
            </a:xfrm>
          </p:grpSpPr>
          <p:sp>
            <p:nvSpPr>
              <p:cNvPr name="Freeform 38" id="38"/>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39" id="39"/>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0" id="40"/>
            <p:cNvGrpSpPr/>
            <p:nvPr/>
          </p:nvGrpSpPr>
          <p:grpSpPr>
            <a:xfrm rot="0">
              <a:off x="1420935" y="1419311"/>
              <a:ext cx="183882" cy="183969"/>
              <a:chOff x="0" y="0"/>
              <a:chExt cx="1811417" cy="1812273"/>
            </a:xfrm>
          </p:grpSpPr>
          <p:sp>
            <p:nvSpPr>
              <p:cNvPr name="Freeform 41" id="41"/>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2" id="42"/>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3" id="43"/>
            <p:cNvGrpSpPr/>
            <p:nvPr/>
          </p:nvGrpSpPr>
          <p:grpSpPr>
            <a:xfrm rot="0">
              <a:off x="710493" y="0"/>
              <a:ext cx="183882" cy="183969"/>
              <a:chOff x="0" y="0"/>
              <a:chExt cx="1811417" cy="1812273"/>
            </a:xfrm>
          </p:grpSpPr>
          <p:sp>
            <p:nvSpPr>
              <p:cNvPr name="Freeform 44" id="44"/>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5" id="45"/>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6" id="46"/>
            <p:cNvGrpSpPr/>
            <p:nvPr/>
          </p:nvGrpSpPr>
          <p:grpSpPr>
            <a:xfrm rot="0">
              <a:off x="710493" y="708765"/>
              <a:ext cx="183882" cy="183969"/>
              <a:chOff x="0" y="0"/>
              <a:chExt cx="1811417" cy="1812273"/>
            </a:xfrm>
          </p:grpSpPr>
          <p:sp>
            <p:nvSpPr>
              <p:cNvPr name="Freeform 47" id="47"/>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48" id="48"/>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49" id="49"/>
            <p:cNvGrpSpPr/>
            <p:nvPr/>
          </p:nvGrpSpPr>
          <p:grpSpPr>
            <a:xfrm rot="0">
              <a:off x="0" y="0"/>
              <a:ext cx="183882" cy="183969"/>
              <a:chOff x="0" y="0"/>
              <a:chExt cx="1811417" cy="1812273"/>
            </a:xfrm>
          </p:grpSpPr>
          <p:sp>
            <p:nvSpPr>
              <p:cNvPr name="Freeform 50" id="50"/>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1" id="51"/>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2" id="52"/>
            <p:cNvGrpSpPr/>
            <p:nvPr/>
          </p:nvGrpSpPr>
          <p:grpSpPr>
            <a:xfrm rot="0">
              <a:off x="2131479" y="0"/>
              <a:ext cx="183882" cy="183969"/>
              <a:chOff x="0" y="0"/>
              <a:chExt cx="1811417" cy="1812273"/>
            </a:xfrm>
          </p:grpSpPr>
          <p:sp>
            <p:nvSpPr>
              <p:cNvPr name="Freeform 53" id="53"/>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4" id="54"/>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5" id="55"/>
            <p:cNvGrpSpPr/>
            <p:nvPr/>
          </p:nvGrpSpPr>
          <p:grpSpPr>
            <a:xfrm rot="0">
              <a:off x="2131479" y="708765"/>
              <a:ext cx="183882" cy="183969"/>
              <a:chOff x="0" y="0"/>
              <a:chExt cx="1811417" cy="1812273"/>
            </a:xfrm>
          </p:grpSpPr>
          <p:sp>
            <p:nvSpPr>
              <p:cNvPr name="Freeform 56" id="56"/>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57" id="57"/>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58" id="58"/>
            <p:cNvGrpSpPr/>
            <p:nvPr/>
          </p:nvGrpSpPr>
          <p:grpSpPr>
            <a:xfrm rot="0">
              <a:off x="2131428" y="1419311"/>
              <a:ext cx="183882" cy="183969"/>
              <a:chOff x="0" y="0"/>
              <a:chExt cx="1811417" cy="1812273"/>
            </a:xfrm>
          </p:grpSpPr>
          <p:sp>
            <p:nvSpPr>
              <p:cNvPr name="Freeform 59" id="59"/>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0" id="60"/>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nvGrpSpPr>
            <p:cNvPr name="Group 61" id="61"/>
            <p:cNvGrpSpPr/>
            <p:nvPr/>
          </p:nvGrpSpPr>
          <p:grpSpPr>
            <a:xfrm rot="0">
              <a:off x="2131428" y="2136398"/>
              <a:ext cx="183882" cy="183969"/>
              <a:chOff x="0" y="0"/>
              <a:chExt cx="1811417" cy="1812273"/>
            </a:xfrm>
          </p:grpSpPr>
          <p:sp>
            <p:nvSpPr>
              <p:cNvPr name="Freeform 62" id="62"/>
              <p:cNvSpPr/>
              <p:nvPr/>
            </p:nvSpPr>
            <p:spPr>
              <a:xfrm flipH="false" flipV="false" rot="0">
                <a:off x="0" y="0"/>
                <a:ext cx="1811417" cy="1812273"/>
              </a:xfrm>
              <a:custGeom>
                <a:avLst/>
                <a:gdLst/>
                <a:ahLst/>
                <a:cxnLst/>
                <a:rect r="r" b="b" t="t" l="l"/>
                <a:pathLst>
                  <a:path h="1812273" w="1811417">
                    <a:moveTo>
                      <a:pt x="168410" y="0"/>
                    </a:moveTo>
                    <a:lnTo>
                      <a:pt x="1643007" y="0"/>
                    </a:lnTo>
                    <a:cubicBezTo>
                      <a:pt x="1736017" y="0"/>
                      <a:pt x="1811417" y="75400"/>
                      <a:pt x="1811417" y="168410"/>
                    </a:cubicBezTo>
                    <a:lnTo>
                      <a:pt x="1811417" y="1643863"/>
                    </a:lnTo>
                    <a:cubicBezTo>
                      <a:pt x="1811417" y="1688528"/>
                      <a:pt x="1793674" y="1731364"/>
                      <a:pt x="1762091" y="1762947"/>
                    </a:cubicBezTo>
                    <a:cubicBezTo>
                      <a:pt x="1730508" y="1794530"/>
                      <a:pt x="1687672" y="1812273"/>
                      <a:pt x="1643007" y="1812273"/>
                    </a:cubicBezTo>
                    <a:lnTo>
                      <a:pt x="168410" y="1812273"/>
                    </a:lnTo>
                    <a:cubicBezTo>
                      <a:pt x="123745" y="1812273"/>
                      <a:pt x="80909" y="1794530"/>
                      <a:pt x="49326" y="1762947"/>
                    </a:cubicBezTo>
                    <a:cubicBezTo>
                      <a:pt x="17743" y="1731364"/>
                      <a:pt x="0" y="1688528"/>
                      <a:pt x="0" y="1643863"/>
                    </a:cubicBezTo>
                    <a:lnTo>
                      <a:pt x="0" y="168410"/>
                    </a:lnTo>
                    <a:cubicBezTo>
                      <a:pt x="0" y="123745"/>
                      <a:pt x="17743" y="80909"/>
                      <a:pt x="49326" y="49326"/>
                    </a:cubicBezTo>
                    <a:cubicBezTo>
                      <a:pt x="80909" y="17743"/>
                      <a:pt x="123745" y="0"/>
                      <a:pt x="168410" y="0"/>
                    </a:cubicBezTo>
                    <a:close/>
                  </a:path>
                </a:pathLst>
              </a:custGeom>
              <a:solidFill>
                <a:srgbClr val="84A2AE"/>
              </a:solidFill>
            </p:spPr>
          </p:sp>
          <p:sp>
            <p:nvSpPr>
              <p:cNvPr name="TextBox 63" id="63"/>
              <p:cNvSpPr txBox="true"/>
              <p:nvPr/>
            </p:nvSpPr>
            <p:spPr>
              <a:xfrm>
                <a:off x="0" y="-38100"/>
                <a:ext cx="1811417" cy="1850373"/>
              </a:xfrm>
              <a:prstGeom prst="rect">
                <a:avLst/>
              </a:prstGeom>
            </p:spPr>
            <p:txBody>
              <a:bodyPr anchor="ctr" rtlCol="false" tIns="18806" lIns="18806" bIns="18806" rIns="18806"/>
              <a:lstStyle/>
              <a:p>
                <a:pPr algn="ctr">
                  <a:lnSpc>
                    <a:spcPts val="2660"/>
                  </a:lnSpc>
                  <a:spcBef>
                    <a:spcPct val="0"/>
                  </a:spcBef>
                </a:pPr>
              </a:p>
            </p:txBody>
          </p:sp>
        </p:grpSp>
      </p:grpSp>
      <p:grpSp>
        <p:nvGrpSpPr>
          <p:cNvPr name="Group 64" id="64"/>
          <p:cNvGrpSpPr/>
          <p:nvPr/>
        </p:nvGrpSpPr>
        <p:grpSpPr>
          <a:xfrm rot="0">
            <a:off x="17349683" y="9772650"/>
            <a:ext cx="423967" cy="427585"/>
            <a:chOff x="0" y="0"/>
            <a:chExt cx="205716" cy="207472"/>
          </a:xfrm>
        </p:grpSpPr>
        <p:sp>
          <p:nvSpPr>
            <p:cNvPr name="Freeform 65" id="65"/>
            <p:cNvSpPr/>
            <p:nvPr/>
          </p:nvSpPr>
          <p:spPr>
            <a:xfrm flipH="false" flipV="false" rot="0">
              <a:off x="0" y="0"/>
              <a:ext cx="205716" cy="207472"/>
            </a:xfrm>
            <a:custGeom>
              <a:avLst/>
              <a:gdLst/>
              <a:ahLst/>
              <a:cxnLst/>
              <a:rect r="r" b="b" t="t" l="l"/>
              <a:pathLst>
                <a:path h="207472" w="205716">
                  <a:moveTo>
                    <a:pt x="0" y="0"/>
                  </a:moveTo>
                  <a:lnTo>
                    <a:pt x="205716" y="0"/>
                  </a:lnTo>
                  <a:lnTo>
                    <a:pt x="205716" y="207472"/>
                  </a:lnTo>
                  <a:lnTo>
                    <a:pt x="0" y="207472"/>
                  </a:lnTo>
                  <a:close/>
                </a:path>
              </a:pathLst>
            </a:custGeom>
            <a:solidFill>
              <a:srgbClr val="DAE3E7"/>
            </a:solidFill>
          </p:spPr>
        </p:sp>
        <p:sp>
          <p:nvSpPr>
            <p:cNvPr name="TextBox 66" id="66"/>
            <p:cNvSpPr txBox="true"/>
            <p:nvPr/>
          </p:nvSpPr>
          <p:spPr>
            <a:xfrm>
              <a:off x="0" y="-38100"/>
              <a:ext cx="205716" cy="245572"/>
            </a:xfrm>
            <a:prstGeom prst="rect">
              <a:avLst/>
            </a:prstGeom>
          </p:spPr>
          <p:txBody>
            <a:bodyPr anchor="ctr" rtlCol="false" tIns="50800" lIns="50800" bIns="50800" rIns="50800"/>
            <a:lstStyle/>
            <a:p>
              <a:pPr algn="ctr">
                <a:lnSpc>
                  <a:spcPts val="2100"/>
                </a:lnSpc>
              </a:pPr>
              <a:r>
                <a:rPr lang="en-US" sz="1500">
                  <a:solidFill>
                    <a:srgbClr val="000000"/>
                  </a:solidFill>
                  <a:latin typeface="Lato"/>
                  <a:ea typeface="Lato"/>
                  <a:cs typeface="Lato"/>
                  <a:sym typeface="Lato"/>
                </a:rPr>
                <a:t>9</a:t>
              </a:r>
            </a:p>
          </p:txBody>
        </p:sp>
      </p:grpSp>
      <p:grpSp>
        <p:nvGrpSpPr>
          <p:cNvPr name="Group 67" id="67"/>
          <p:cNvGrpSpPr/>
          <p:nvPr/>
        </p:nvGrpSpPr>
        <p:grpSpPr>
          <a:xfrm rot="5400000">
            <a:off x="5559854" y="-2965941"/>
            <a:ext cx="7168292" cy="18288000"/>
            <a:chOff x="0" y="0"/>
            <a:chExt cx="1887945" cy="4816593"/>
          </a:xfrm>
        </p:grpSpPr>
        <p:sp>
          <p:nvSpPr>
            <p:cNvPr name="Freeform 68" id="68"/>
            <p:cNvSpPr/>
            <p:nvPr/>
          </p:nvSpPr>
          <p:spPr>
            <a:xfrm flipH="false" flipV="false" rot="0">
              <a:off x="0" y="0"/>
              <a:ext cx="1887945" cy="4816592"/>
            </a:xfrm>
            <a:custGeom>
              <a:avLst/>
              <a:gdLst/>
              <a:ahLst/>
              <a:cxnLst/>
              <a:rect r="r" b="b" t="t" l="l"/>
              <a:pathLst>
                <a:path h="4816592" w="1887945">
                  <a:moveTo>
                    <a:pt x="0" y="0"/>
                  </a:moveTo>
                  <a:lnTo>
                    <a:pt x="1887945" y="0"/>
                  </a:lnTo>
                  <a:lnTo>
                    <a:pt x="1887945" y="4816592"/>
                  </a:lnTo>
                  <a:lnTo>
                    <a:pt x="0" y="4816592"/>
                  </a:lnTo>
                  <a:close/>
                </a:path>
              </a:pathLst>
            </a:custGeom>
            <a:solidFill>
              <a:srgbClr val="DAE3E7"/>
            </a:solidFill>
          </p:spPr>
        </p:sp>
        <p:sp>
          <p:nvSpPr>
            <p:cNvPr name="TextBox 69" id="69"/>
            <p:cNvSpPr txBox="true"/>
            <p:nvPr/>
          </p:nvSpPr>
          <p:spPr>
            <a:xfrm>
              <a:off x="0" y="-38100"/>
              <a:ext cx="1887945" cy="4854693"/>
            </a:xfrm>
            <a:prstGeom prst="rect">
              <a:avLst/>
            </a:prstGeom>
          </p:spPr>
          <p:txBody>
            <a:bodyPr anchor="ctr" rtlCol="false" tIns="50800" lIns="50800" bIns="50800" rIns="50800"/>
            <a:lstStyle/>
            <a:p>
              <a:pPr algn="ctr">
                <a:lnSpc>
                  <a:spcPts val="2659"/>
                </a:lnSpc>
                <a:spcBef>
                  <a:spcPct val="0"/>
                </a:spcBef>
              </a:pPr>
            </a:p>
          </p:txBody>
        </p:sp>
      </p:grpSp>
      <p:sp>
        <p:nvSpPr>
          <p:cNvPr name="Freeform 70" id="70"/>
          <p:cNvSpPr/>
          <p:nvPr/>
        </p:nvSpPr>
        <p:spPr>
          <a:xfrm flipH="false" flipV="false" rot="0">
            <a:off x="215150" y="2946276"/>
            <a:ext cx="1627100" cy="2549587"/>
          </a:xfrm>
          <a:custGeom>
            <a:avLst/>
            <a:gdLst/>
            <a:ahLst/>
            <a:cxnLst/>
            <a:rect r="r" b="b" t="t" l="l"/>
            <a:pathLst>
              <a:path h="2549587" w="1627100">
                <a:moveTo>
                  <a:pt x="0" y="0"/>
                </a:moveTo>
                <a:lnTo>
                  <a:pt x="1627100" y="0"/>
                </a:lnTo>
                <a:lnTo>
                  <a:pt x="1627100" y="2549587"/>
                </a:lnTo>
                <a:lnTo>
                  <a:pt x="0" y="25495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1" id="71"/>
          <p:cNvSpPr/>
          <p:nvPr/>
        </p:nvSpPr>
        <p:spPr>
          <a:xfrm flipH="false" flipV="false" rot="0">
            <a:off x="1427884" y="3651001"/>
            <a:ext cx="1462472" cy="1844862"/>
          </a:xfrm>
          <a:custGeom>
            <a:avLst/>
            <a:gdLst/>
            <a:ahLst/>
            <a:cxnLst/>
            <a:rect r="r" b="b" t="t" l="l"/>
            <a:pathLst>
              <a:path h="1844862" w="1462472">
                <a:moveTo>
                  <a:pt x="0" y="0"/>
                </a:moveTo>
                <a:lnTo>
                  <a:pt x="1462472" y="0"/>
                </a:lnTo>
                <a:lnTo>
                  <a:pt x="1462472" y="1844862"/>
                </a:lnTo>
                <a:lnTo>
                  <a:pt x="0" y="18448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2" id="72"/>
          <p:cNvSpPr/>
          <p:nvPr/>
        </p:nvSpPr>
        <p:spPr>
          <a:xfrm flipH="false" flipV="false" rot="0">
            <a:off x="15841077" y="6790579"/>
            <a:ext cx="738976" cy="697226"/>
          </a:xfrm>
          <a:custGeom>
            <a:avLst/>
            <a:gdLst/>
            <a:ahLst/>
            <a:cxnLst/>
            <a:rect r="r" b="b" t="t" l="l"/>
            <a:pathLst>
              <a:path h="697226" w="738976">
                <a:moveTo>
                  <a:pt x="0" y="0"/>
                </a:moveTo>
                <a:lnTo>
                  <a:pt x="738977" y="0"/>
                </a:lnTo>
                <a:lnTo>
                  <a:pt x="738977" y="697226"/>
                </a:lnTo>
                <a:lnTo>
                  <a:pt x="0" y="6972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3" id="73"/>
          <p:cNvSpPr/>
          <p:nvPr/>
        </p:nvSpPr>
        <p:spPr>
          <a:xfrm flipH="false" flipV="false" rot="0">
            <a:off x="0" y="2076020"/>
            <a:ext cx="18316575" cy="7686185"/>
          </a:xfrm>
          <a:custGeom>
            <a:avLst/>
            <a:gdLst/>
            <a:ahLst/>
            <a:cxnLst/>
            <a:rect r="r" b="b" t="t" l="l"/>
            <a:pathLst>
              <a:path h="7686185" w="18316575">
                <a:moveTo>
                  <a:pt x="0" y="0"/>
                </a:moveTo>
                <a:lnTo>
                  <a:pt x="18316575" y="0"/>
                </a:lnTo>
                <a:lnTo>
                  <a:pt x="18316575" y="7686185"/>
                </a:lnTo>
                <a:lnTo>
                  <a:pt x="0" y="7686185"/>
                </a:lnTo>
                <a:lnTo>
                  <a:pt x="0" y="0"/>
                </a:lnTo>
                <a:close/>
              </a:path>
            </a:pathLst>
          </a:custGeom>
          <a:blipFill>
            <a:blip r:embed="rId9">
              <a:alphaModFix amt="19999"/>
            </a:blip>
            <a:stretch>
              <a:fillRect l="0" t="-12875" r="0" b="-21170"/>
            </a:stretch>
          </a:blipFill>
        </p:spPr>
      </p:sp>
      <p:sp>
        <p:nvSpPr>
          <p:cNvPr name="TextBox 74" id="74"/>
          <p:cNvSpPr txBox="true"/>
          <p:nvPr/>
        </p:nvSpPr>
        <p:spPr>
          <a:xfrm rot="0">
            <a:off x="2159120" y="666549"/>
            <a:ext cx="12855165" cy="1054316"/>
          </a:xfrm>
          <a:prstGeom prst="rect">
            <a:avLst/>
          </a:prstGeom>
        </p:spPr>
        <p:txBody>
          <a:bodyPr anchor="t" rtlCol="false" tIns="0" lIns="0" bIns="0" rIns="0">
            <a:spAutoFit/>
          </a:bodyPr>
          <a:lstStyle/>
          <a:p>
            <a:pPr algn="ctr">
              <a:lnSpc>
                <a:spcPts val="3919"/>
              </a:lnSpc>
            </a:pPr>
            <a:r>
              <a:rPr lang="en-US" b="true" sz="2799" spc="-92">
                <a:solidFill>
                  <a:srgbClr val="436271"/>
                </a:solidFill>
                <a:latin typeface="Helvetica World Bold"/>
                <a:ea typeface="Helvetica World Bold"/>
                <a:cs typeface="Helvetica World Bold"/>
                <a:sym typeface="Helvetica World Bold"/>
              </a:rPr>
              <a:t>3) Nombre théorique de personnes qui pourraient être nourries uniquement avec les végétaux en 2017</a:t>
            </a:r>
          </a:p>
        </p:txBody>
      </p:sp>
      <p:sp>
        <p:nvSpPr>
          <p:cNvPr name="TextBox 75" id="75"/>
          <p:cNvSpPr txBox="true"/>
          <p:nvPr/>
        </p:nvSpPr>
        <p:spPr>
          <a:xfrm rot="0">
            <a:off x="2909535" y="4704780"/>
            <a:ext cx="12905538" cy="422326"/>
          </a:xfrm>
          <a:prstGeom prst="rect">
            <a:avLst/>
          </a:prstGeom>
        </p:spPr>
        <p:txBody>
          <a:bodyPr anchor="t" rtlCol="false" tIns="0" lIns="0" bIns="0" rIns="0">
            <a:spAutoFit/>
          </a:bodyPr>
          <a:lstStyle/>
          <a:p>
            <a:pPr algn="ctr">
              <a:lnSpc>
                <a:spcPts val="3499"/>
              </a:lnSpc>
              <a:spcBef>
                <a:spcPct val="0"/>
              </a:spcBef>
            </a:pPr>
            <a:r>
              <a:rPr lang="en-US" sz="2499">
                <a:solidFill>
                  <a:srgbClr val="436271"/>
                </a:solidFill>
                <a:latin typeface="Open Sans 1"/>
                <a:ea typeface="Open Sans 1"/>
                <a:cs typeface="Open Sans 1"/>
                <a:sym typeface="Open Sans 1"/>
              </a:rPr>
              <a:t>Nombre théorique de personnes nourries avec les végétaux</a:t>
            </a:r>
            <a:r>
              <a:rPr lang="en-US" b="true" sz="2499">
                <a:solidFill>
                  <a:srgbClr val="436271"/>
                </a:solidFill>
                <a:latin typeface="Open Sans 1 Bold"/>
                <a:ea typeface="Open Sans 1 Bold"/>
                <a:cs typeface="Open Sans 1 Bold"/>
                <a:sym typeface="Open Sans 1 Bold"/>
              </a:rPr>
              <a:t> : 6 904 305 685 personnes</a:t>
            </a:r>
          </a:p>
        </p:txBody>
      </p:sp>
      <p:sp>
        <p:nvSpPr>
          <p:cNvPr name="TextBox 76" id="76"/>
          <p:cNvSpPr txBox="true"/>
          <p:nvPr/>
        </p:nvSpPr>
        <p:spPr>
          <a:xfrm rot="0">
            <a:off x="2525108" y="7065479"/>
            <a:ext cx="13237784" cy="422326"/>
          </a:xfrm>
          <a:prstGeom prst="rect">
            <a:avLst/>
          </a:prstGeom>
        </p:spPr>
        <p:txBody>
          <a:bodyPr anchor="t" rtlCol="false" tIns="0" lIns="0" bIns="0" rIns="0">
            <a:spAutoFit/>
          </a:bodyPr>
          <a:lstStyle/>
          <a:p>
            <a:pPr algn="ctr">
              <a:lnSpc>
                <a:spcPts val="3499"/>
              </a:lnSpc>
              <a:spcBef>
                <a:spcPct val="0"/>
              </a:spcBef>
            </a:pPr>
            <a:r>
              <a:rPr lang="en-US" b="true" sz="2499">
                <a:solidFill>
                  <a:srgbClr val="436271"/>
                </a:solidFill>
                <a:latin typeface="Open Sans 1 Bold"/>
                <a:ea typeface="Open Sans 1 Bold"/>
                <a:cs typeface="Open Sans 1 Bold"/>
                <a:sym typeface="Open Sans 1 Bold"/>
              </a:rPr>
              <a:t>Pourcentage de la population mondiale pouvant être nourrie par les végétaux : 94%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DAGkPrYiwOE</dc:identifier>
  <dcterms:modified xsi:type="dcterms:W3CDTF">2011-08-01T06:04:30Z</dcterms:modified>
  <cp:revision>1</cp:revision>
  <dc:title>Etude FAO Data Analyst</dc:title>
</cp:coreProperties>
</file>